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notesMasterIdLst>
    <p:notesMasterId r:id="rId17"/>
  </p:notesMasterIdLst>
  <p:sldSz cx="14630400" cy="26009600"/>
  <p:notesSz cx="26009600" cy="14630400"/>
  <p:embeddedFontLst>
    <p:embeddedFont>
      <p:font typeface="Poppins Light"/>
      <p:regular r:id="rId22"/>
    </p:embeddedFont>
    <p:embeddedFont>
      <p:font typeface="Poppins Light"/>
      <p:regular r:id="rId23"/>
    </p:embeddedFont>
    <p:embeddedFont>
      <p:font typeface="Poppins Light"/>
      <p:regular r:id="rId24"/>
    </p:embeddedFont>
    <p:embeddedFont>
      <p:font typeface="Poppins Light"/>
      <p:regular r:id="rId25"/>
    </p:embeddedFont>
    <p:embeddedFont>
      <p:font typeface="Roboto Light"/>
      <p:regular r:id="rId26"/>
    </p:embeddedFont>
    <p:embeddedFont>
      <p:font typeface="Roboto Light"/>
      <p:regular r:id="rId27"/>
    </p:embeddedFont>
    <p:embeddedFont>
      <p:font typeface="Roboto Light"/>
      <p:regular r:id="rId28"/>
    </p:embeddedFont>
    <p:embeddedFont>
      <p:font typeface="Roboto Light"/>
      <p:regular r:id="rId29"/>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20" Type="http://schemas.openxmlformats.org/officeDocument/2006/relationships/theme" Target="theme/theme1.xml"/><Relationship Id="rId21" Type="http://schemas.openxmlformats.org/officeDocument/2006/relationships/tableStyles" Target="tableStyles.xml"/><Relationship Id="rId22" Type="http://schemas.openxmlformats.org/officeDocument/2006/relationships/font" Target="fonts/font1.fntdata"/><Relationship Id="rId23" Type="http://schemas.openxmlformats.org/officeDocument/2006/relationships/font" Target="fonts/font2.fntdata"/><Relationship Id="rId24" Type="http://schemas.openxmlformats.org/officeDocument/2006/relationships/font" Target="fonts/font3.fntdata"/><Relationship Id="rId25" Type="http://schemas.openxmlformats.org/officeDocument/2006/relationships/font" Target="fonts/font4.fntdata"/><Relationship Id="rId26" Type="http://schemas.openxmlformats.org/officeDocument/2006/relationships/font" Target="fonts/font5.fntdata"/><Relationship Id="rId27" Type="http://schemas.openxmlformats.org/officeDocument/2006/relationships/font" Target="fonts/font6.fntdata"/><Relationship Id="rId28" Type="http://schemas.openxmlformats.org/officeDocument/2006/relationships/font" Target="fonts/font7.fntdata"/><Relationship Id="rId29"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19191A"/>
          </a:solidFill>
          <a:ln/>
        </p:spPr>
      </p:sp>
      <p:sp>
        <p:nvSpPr>
          <p:cNvPr id="3" name="Shape 1"/>
          <p:cNvSpPr/>
          <p:nvPr/>
        </p:nvSpPr>
        <p:spPr>
          <a:xfrm>
            <a:off x="714" y="0"/>
            <a:ext cx="14628971" cy="26009600"/>
          </a:xfrm>
          <a:prstGeom prst="rect">
            <a:avLst/>
          </a:prstGeom>
          <a:solidFill>
            <a:srgbClr val="050505"/>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19191A"/>
          </a:solidFill>
          <a:ln/>
        </p:spPr>
      </p:sp>
      <p:sp>
        <p:nvSpPr>
          <p:cNvPr id="3" name="Shape 1"/>
          <p:cNvSpPr/>
          <p:nvPr/>
        </p:nvSpPr>
        <p:spPr>
          <a:xfrm>
            <a:off x="714" y="0"/>
            <a:ext cx="14628971" cy="26009600"/>
          </a:xfrm>
          <a:prstGeom prst="rect">
            <a:avLst/>
          </a:prstGeom>
          <a:solidFill>
            <a:srgbClr val="000000"/>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19191A"/>
          </a:solidFill>
          <a:ln/>
        </p:spPr>
      </p:sp>
      <p:sp>
        <p:nvSpPr>
          <p:cNvPr id="3" name="Shape 1"/>
          <p:cNvSpPr/>
          <p:nvPr/>
        </p:nvSpPr>
        <p:spPr>
          <a:xfrm>
            <a:off x="714" y="0"/>
            <a:ext cx="14628971" cy="26009600"/>
          </a:xfrm>
          <a:prstGeom prst="rect">
            <a:avLst/>
          </a:prstGeom>
          <a:solidFill>
            <a:srgbClr val="050505"/>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19191A"/>
          </a:solidFill>
          <a:ln/>
        </p:spPr>
      </p:sp>
      <p:sp>
        <p:nvSpPr>
          <p:cNvPr id="3" name="Shape 1"/>
          <p:cNvSpPr/>
          <p:nvPr/>
        </p:nvSpPr>
        <p:spPr>
          <a:xfrm>
            <a:off x="714" y="0"/>
            <a:ext cx="14628971" cy="26009600"/>
          </a:xfrm>
          <a:prstGeom prst="rect">
            <a:avLst/>
          </a:prstGeom>
          <a:solidFill>
            <a:srgbClr val="050505"/>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19191A"/>
          </a:solidFill>
          <a:ln/>
        </p:spPr>
      </p:sp>
      <p:sp>
        <p:nvSpPr>
          <p:cNvPr id="3" name="Shape 1"/>
          <p:cNvSpPr/>
          <p:nvPr/>
        </p:nvSpPr>
        <p:spPr>
          <a:xfrm>
            <a:off x="714" y="0"/>
            <a:ext cx="14628971" cy="26009600"/>
          </a:xfrm>
          <a:prstGeom prst="rect">
            <a:avLst/>
          </a:prstGeom>
          <a:solidFill>
            <a:srgbClr val="000000"/>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19191A"/>
          </a:solidFill>
          <a:ln/>
        </p:spPr>
      </p:sp>
      <p:sp>
        <p:nvSpPr>
          <p:cNvPr id="3" name="Shape 1"/>
          <p:cNvSpPr/>
          <p:nvPr/>
        </p:nvSpPr>
        <p:spPr>
          <a:xfrm>
            <a:off x="714" y="0"/>
            <a:ext cx="14628971" cy="26009600"/>
          </a:xfrm>
          <a:prstGeom prst="rect">
            <a:avLst/>
          </a:prstGeom>
          <a:solidFill>
            <a:srgbClr val="050505"/>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19191A"/>
          </a:solidFill>
          <a:ln/>
        </p:spPr>
      </p:sp>
      <p:sp>
        <p:nvSpPr>
          <p:cNvPr id="3" name="Shape 1"/>
          <p:cNvSpPr/>
          <p:nvPr/>
        </p:nvSpPr>
        <p:spPr>
          <a:xfrm>
            <a:off x="714" y="0"/>
            <a:ext cx="14628971" cy="26009600"/>
          </a:xfrm>
          <a:prstGeom prst="rect">
            <a:avLst/>
          </a:prstGeom>
          <a:solidFill>
            <a:srgbClr val="000000"/>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19191A"/>
          </a:solidFill>
          <a:ln/>
        </p:spPr>
      </p:sp>
      <p:sp>
        <p:nvSpPr>
          <p:cNvPr id="3" name="Shape 1"/>
          <p:cNvSpPr/>
          <p:nvPr/>
        </p:nvSpPr>
        <p:spPr>
          <a:xfrm>
            <a:off x="714" y="0"/>
            <a:ext cx="14628971" cy="26009600"/>
          </a:xfrm>
          <a:prstGeom prst="rect">
            <a:avLst/>
          </a:prstGeom>
          <a:solidFill>
            <a:srgbClr val="050505"/>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19191A"/>
          </a:solidFill>
          <a:ln/>
        </p:spPr>
      </p:sp>
      <p:sp>
        <p:nvSpPr>
          <p:cNvPr id="3" name="Shape 1"/>
          <p:cNvSpPr/>
          <p:nvPr/>
        </p:nvSpPr>
        <p:spPr>
          <a:xfrm>
            <a:off x="714" y="0"/>
            <a:ext cx="14628971" cy="26009600"/>
          </a:xfrm>
          <a:prstGeom prst="rect">
            <a:avLst/>
          </a:prstGeom>
          <a:solidFill>
            <a:srgbClr val="000000"/>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19191A"/>
          </a:solidFill>
          <a:ln/>
        </p:spPr>
      </p:sp>
      <p:sp>
        <p:nvSpPr>
          <p:cNvPr id="3" name="Shape 1"/>
          <p:cNvSpPr/>
          <p:nvPr/>
        </p:nvSpPr>
        <p:spPr>
          <a:xfrm>
            <a:off x="714" y="0"/>
            <a:ext cx="14628971" cy="26009600"/>
          </a:xfrm>
          <a:prstGeom prst="rect">
            <a:avLst/>
          </a:prstGeom>
          <a:solidFill>
            <a:srgbClr val="05050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19191A"/>
          </a:solidFill>
          <a:ln/>
        </p:spPr>
      </p:sp>
      <p:sp>
        <p:nvSpPr>
          <p:cNvPr id="3" name="Shape 1"/>
          <p:cNvSpPr/>
          <p:nvPr/>
        </p:nvSpPr>
        <p:spPr>
          <a:xfrm>
            <a:off x="714" y="0"/>
            <a:ext cx="14628971" cy="26009600"/>
          </a:xfrm>
          <a:prstGeom prst="rect">
            <a:avLst/>
          </a:prstGeom>
          <a:solidFill>
            <a:srgbClr val="05050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19191A"/>
          </a:solidFill>
          <a:ln/>
        </p:spPr>
      </p:sp>
      <p:sp>
        <p:nvSpPr>
          <p:cNvPr id="3" name="Shape 1"/>
          <p:cNvSpPr/>
          <p:nvPr/>
        </p:nvSpPr>
        <p:spPr>
          <a:xfrm>
            <a:off x="714" y="0"/>
            <a:ext cx="14628971" cy="26009600"/>
          </a:xfrm>
          <a:prstGeom prst="rect">
            <a:avLst/>
          </a:prstGeom>
          <a:solidFill>
            <a:srgbClr val="05050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19191A"/>
          </a:solidFill>
          <a:ln/>
        </p:spPr>
      </p:sp>
      <p:sp>
        <p:nvSpPr>
          <p:cNvPr id="3" name="Shape 1"/>
          <p:cNvSpPr/>
          <p:nvPr/>
        </p:nvSpPr>
        <p:spPr>
          <a:xfrm>
            <a:off x="714" y="0"/>
            <a:ext cx="14628971" cy="26009600"/>
          </a:xfrm>
          <a:prstGeom prst="rect">
            <a:avLst/>
          </a:prstGeom>
          <a:solidFill>
            <a:srgbClr val="000000"/>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19191A"/>
          </a:solidFill>
          <a:ln/>
        </p:spPr>
      </p:sp>
      <p:sp>
        <p:nvSpPr>
          <p:cNvPr id="3" name="Shape 1"/>
          <p:cNvSpPr/>
          <p:nvPr/>
        </p:nvSpPr>
        <p:spPr>
          <a:xfrm>
            <a:off x="714" y="0"/>
            <a:ext cx="14628971" cy="26009600"/>
          </a:xfrm>
          <a:prstGeom prst="rect">
            <a:avLst/>
          </a:prstGeom>
          <a:solidFill>
            <a:srgbClr val="05050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19191A"/>
          </a:solidFill>
          <a:ln/>
        </p:spPr>
      </p:sp>
      <p:sp>
        <p:nvSpPr>
          <p:cNvPr id="3" name="Shape 1"/>
          <p:cNvSpPr/>
          <p:nvPr/>
        </p:nvSpPr>
        <p:spPr>
          <a:xfrm>
            <a:off x="714" y="0"/>
            <a:ext cx="14628971" cy="26009600"/>
          </a:xfrm>
          <a:prstGeom prst="rect">
            <a:avLst/>
          </a:prstGeom>
          <a:solidFill>
            <a:srgbClr val="050505"/>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slideLayout" Target="../slideLayouts/slideLayout11.xml"/><Relationship Id="rId6"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slideLayout" Target="../slideLayouts/slideLayout13.xml"/><Relationship Id="rId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slideLayout" Target="../slideLayouts/slideLayout15.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slideLayout" Target="../slideLayouts/slideLayout3.xml"/><Relationship Id="rId6"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14" y="0"/>
            <a:ext cx="14628971" cy="9267539"/>
          </a:xfrm>
          <a:prstGeom prst="rect">
            <a:avLst/>
          </a:prstGeom>
        </p:spPr>
      </p:pic>
      <p:sp>
        <p:nvSpPr>
          <p:cNvPr id="3" name="Text 0"/>
          <p:cNvSpPr/>
          <p:nvPr/>
        </p:nvSpPr>
        <p:spPr>
          <a:xfrm>
            <a:off x="1384459" y="13031949"/>
            <a:ext cx="11861483" cy="3714517"/>
          </a:xfrm>
          <a:prstGeom prst="rect">
            <a:avLst/>
          </a:prstGeom>
          <a:noFill/>
          <a:ln/>
        </p:spPr>
        <p:txBody>
          <a:bodyPr wrap="square" lIns="0" tIns="0" rIns="0" bIns="0" rtlCol="0" anchor="t"/>
          <a:lstStyle/>
          <a:p>
            <a:pPr algn="l" indent="0" marL="0">
              <a:lnSpc>
                <a:spcPts val="9700"/>
              </a:lnSpc>
              <a:buNone/>
            </a:pPr>
            <a:r>
              <a:rPr lang="en-US" sz="7750" dirty="0">
                <a:solidFill>
                  <a:srgbClr val="F2F2F3"/>
                </a:solidFill>
                <a:latin typeface="Poppins Light" pitchFamily="34" charset="0"/>
                <a:ea typeface="Poppins Light" pitchFamily="34" charset="-122"/>
                <a:cs typeface="Poppins Light" pitchFamily="34" charset="-120"/>
              </a:rPr>
              <a:t>İş Yerinize Sıcak, Ev Tadında Yemekler Kapınızda! </a:t>
            </a:r>
            <a:pPr algn="l" indent="0" marL="0">
              <a:lnSpc>
                <a:spcPts val="9700"/>
              </a:lnSpc>
              <a:buNone/>
            </a:pPr>
            <a:r>
              <a:rPr lang="en-US" sz="7750" dirty="0">
                <a:solidFill>
                  <a:srgbClr val="000000"/>
                </a:solidFill>
                <a:latin typeface="Poppins Light" pitchFamily="34" charset="0"/>
                <a:ea typeface="Poppins Light" pitchFamily="34" charset="-122"/>
                <a:cs typeface="Poppins Light" pitchFamily="34" charset="-120"/>
              </a:rPr>
              <a:t>🍲</a:t>
            </a:r>
            <a:endParaRPr lang="en-US" sz="7750" dirty="0"/>
          </a:p>
        </p:txBody>
      </p:sp>
      <p:sp>
        <p:nvSpPr>
          <p:cNvPr id="4" name="Text 1"/>
          <p:cNvSpPr/>
          <p:nvPr/>
        </p:nvSpPr>
        <p:spPr>
          <a:xfrm>
            <a:off x="1384459" y="17302423"/>
            <a:ext cx="11861483" cy="4942767"/>
          </a:xfrm>
          <a:prstGeom prst="rect">
            <a:avLst/>
          </a:prstGeom>
          <a:noFill/>
          <a:ln/>
        </p:spPr>
        <p:txBody>
          <a:bodyPr wrap="square" lIns="0" tIns="0" rIns="0" bIns="0" rtlCol="0" anchor="t"/>
          <a:lstStyle/>
          <a:p>
            <a:pPr algn="l" indent="0" marL="0">
              <a:lnSpc>
                <a:spcPts val="7750"/>
              </a:lnSpc>
              <a:buNone/>
            </a:pPr>
            <a:r>
              <a:rPr lang="en-US" sz="4850" dirty="0">
                <a:solidFill>
                  <a:srgbClr val="E5E0DF"/>
                </a:solidFill>
                <a:latin typeface="Roboto Light" pitchFamily="34" charset="0"/>
                <a:ea typeface="Roboto Light" pitchFamily="34" charset="-122"/>
                <a:cs typeface="Roboto Light" pitchFamily="34" charset="-120"/>
              </a:rPr>
              <a:t>İstanbul Avrupa Yakası'ndaki işletmenize ekonomik, hijyenik ve lezzetli tabldot yemek servisi. Her gün farklı 4 çeşit yemeği tek kullanımlık çevre dostu kaplarda, sıcacık bir şekilde kapınıza getiriyoruz!</a:t>
            </a:r>
            <a:endParaRPr lang="en-US" sz="4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000000">
              <a:alpha val="80000"/>
            </a:srgbClr>
          </a:solidFill>
          <a:ln/>
        </p:spPr>
      </p:sp>
      <p:sp>
        <p:nvSpPr>
          <p:cNvPr id="4" name="Text 1"/>
          <p:cNvSpPr/>
          <p:nvPr/>
        </p:nvSpPr>
        <p:spPr>
          <a:xfrm>
            <a:off x="1376839" y="1719788"/>
            <a:ext cx="11876723" cy="2457690"/>
          </a:xfrm>
          <a:prstGeom prst="rect">
            <a:avLst/>
          </a:prstGeom>
          <a:noFill/>
          <a:ln/>
        </p:spPr>
        <p:txBody>
          <a:bodyPr wrap="square" lIns="0" tIns="0" rIns="0" bIns="0" rtlCol="0" anchor="t"/>
          <a:lstStyle/>
          <a:p>
            <a:pPr algn="l" indent="0" marL="0">
              <a:lnSpc>
                <a:spcPts val="9650"/>
              </a:lnSpc>
              <a:buNone/>
            </a:pPr>
            <a:r>
              <a:rPr lang="en-US" sz="7700" dirty="0">
                <a:solidFill>
                  <a:srgbClr val="F2F2F3"/>
                </a:solidFill>
                <a:latin typeface="Poppins Light" pitchFamily="34" charset="0"/>
                <a:ea typeface="Poppins Light" pitchFamily="34" charset="-122"/>
                <a:cs typeface="Poppins Light" pitchFamily="34" charset="-120"/>
              </a:rPr>
              <a:t>Kaliteli Malzemeler, Güvenilir Tedarikçiler</a:t>
            </a:r>
            <a:endParaRPr lang="en-US" sz="7700" dirty="0"/>
          </a:p>
        </p:txBody>
      </p:sp>
      <p:pic>
        <p:nvPicPr>
          <p:cNvPr id="5" name="Image 1" descr="preencoded.png">    </p:cNvPr>
          <p:cNvPicPr>
            <a:picLocks noChangeAspect="1"/>
          </p:cNvPicPr>
          <p:nvPr/>
        </p:nvPicPr>
        <p:blipFill>
          <a:blip r:embed="rId2"/>
          <a:stretch>
            <a:fillRect/>
          </a:stretch>
        </p:blipFill>
        <p:spPr>
          <a:xfrm>
            <a:off x="1376839" y="4730339"/>
            <a:ext cx="5569744" cy="3442671"/>
          </a:xfrm>
          <a:prstGeom prst="rect">
            <a:avLst/>
          </a:prstGeom>
        </p:spPr>
      </p:pic>
      <p:sp>
        <p:nvSpPr>
          <p:cNvPr id="6" name="Text 2"/>
          <p:cNvSpPr/>
          <p:nvPr/>
        </p:nvSpPr>
        <p:spPr>
          <a:xfrm>
            <a:off x="1376839" y="8787313"/>
            <a:ext cx="5569744" cy="768028"/>
          </a:xfrm>
          <a:prstGeom prst="rect">
            <a:avLst/>
          </a:prstGeom>
          <a:noFill/>
          <a:ln/>
        </p:spPr>
        <p:txBody>
          <a:bodyPr wrap="none" lIns="0" tIns="0" rIns="0" bIns="0" rtlCol="0" anchor="t"/>
          <a:lstStyle/>
          <a:p>
            <a:pPr algn="l" indent="0" marL="0">
              <a:lnSpc>
                <a:spcPts val="6000"/>
              </a:lnSpc>
              <a:buNone/>
            </a:pPr>
            <a:r>
              <a:rPr lang="en-US" sz="4800" dirty="0">
                <a:solidFill>
                  <a:srgbClr val="E5E0DF"/>
                </a:solidFill>
                <a:latin typeface="Poppins Light" pitchFamily="34" charset="0"/>
                <a:ea typeface="Poppins Light" pitchFamily="34" charset="-122"/>
                <a:cs typeface="Poppins Light" pitchFamily="34" charset="-120"/>
              </a:rPr>
              <a:t>Taze Malzemeler</a:t>
            </a:r>
            <a:endParaRPr lang="en-US" sz="4800" dirty="0"/>
          </a:p>
        </p:txBody>
      </p:sp>
      <p:sp>
        <p:nvSpPr>
          <p:cNvPr id="7" name="Text 3"/>
          <p:cNvSpPr/>
          <p:nvPr/>
        </p:nvSpPr>
        <p:spPr>
          <a:xfrm>
            <a:off x="1376839" y="9850169"/>
            <a:ext cx="5569744" cy="3931828"/>
          </a:xfrm>
          <a:prstGeom prst="rect">
            <a:avLst/>
          </a:prstGeom>
          <a:noFill/>
          <a:ln/>
        </p:spPr>
        <p:txBody>
          <a:bodyPr wrap="square" lIns="0" tIns="0" rIns="0" bIns="0" rtlCol="0" anchor="t"/>
          <a:lstStyle/>
          <a:p>
            <a:pPr algn="l" indent="0" marL="0">
              <a:lnSpc>
                <a:spcPts val="6150"/>
              </a:lnSpc>
              <a:buNone/>
            </a:pPr>
            <a:r>
              <a:rPr lang="en-US" sz="3850" dirty="0">
                <a:solidFill>
                  <a:srgbClr val="E5E0DF"/>
                </a:solidFill>
                <a:latin typeface="Roboto Light" pitchFamily="34" charset="0"/>
                <a:ea typeface="Roboto Light" pitchFamily="34" charset="-122"/>
                <a:cs typeface="Roboto Light" pitchFamily="34" charset="-120"/>
              </a:rPr>
              <a:t>Yemeklerimizde kullanılan tüm malzemeler günlük olarak temin ediliyor ve tazeliğinden emin olunuyor.</a:t>
            </a:r>
            <a:endParaRPr lang="en-US" sz="3850" dirty="0"/>
          </a:p>
        </p:txBody>
      </p:sp>
      <p:pic>
        <p:nvPicPr>
          <p:cNvPr id="8" name="Image 2" descr="preencoded.png">    </p:cNvPr>
          <p:cNvPicPr>
            <a:picLocks noChangeAspect="1"/>
          </p:cNvPicPr>
          <p:nvPr/>
        </p:nvPicPr>
        <p:blipFill>
          <a:blip r:embed="rId3"/>
          <a:stretch>
            <a:fillRect/>
          </a:stretch>
        </p:blipFill>
        <p:spPr>
          <a:xfrm>
            <a:off x="7683698" y="4730339"/>
            <a:ext cx="5569863" cy="3442671"/>
          </a:xfrm>
          <a:prstGeom prst="rect">
            <a:avLst/>
          </a:prstGeom>
        </p:spPr>
      </p:pic>
      <p:sp>
        <p:nvSpPr>
          <p:cNvPr id="9" name="Text 4"/>
          <p:cNvSpPr/>
          <p:nvPr/>
        </p:nvSpPr>
        <p:spPr>
          <a:xfrm>
            <a:off x="7683698" y="8787313"/>
            <a:ext cx="5569863" cy="768028"/>
          </a:xfrm>
          <a:prstGeom prst="rect">
            <a:avLst/>
          </a:prstGeom>
          <a:noFill/>
          <a:ln/>
        </p:spPr>
        <p:txBody>
          <a:bodyPr wrap="none" lIns="0" tIns="0" rIns="0" bIns="0" rtlCol="0" anchor="t"/>
          <a:lstStyle/>
          <a:p>
            <a:pPr algn="l" indent="0" marL="0">
              <a:lnSpc>
                <a:spcPts val="6000"/>
              </a:lnSpc>
              <a:buNone/>
            </a:pPr>
            <a:r>
              <a:rPr lang="en-US" sz="4800" dirty="0">
                <a:solidFill>
                  <a:srgbClr val="E5E0DF"/>
                </a:solidFill>
                <a:latin typeface="Poppins Light" pitchFamily="34" charset="0"/>
                <a:ea typeface="Poppins Light" pitchFamily="34" charset="-122"/>
                <a:cs typeface="Poppins Light" pitchFamily="34" charset="-120"/>
              </a:rPr>
              <a:t>Kaliteli Et Ürünleri</a:t>
            </a:r>
            <a:endParaRPr lang="en-US" sz="4800" dirty="0"/>
          </a:p>
        </p:txBody>
      </p:sp>
      <p:sp>
        <p:nvSpPr>
          <p:cNvPr id="10" name="Text 5"/>
          <p:cNvSpPr/>
          <p:nvPr/>
        </p:nvSpPr>
        <p:spPr>
          <a:xfrm>
            <a:off x="7683698" y="9850169"/>
            <a:ext cx="5569863" cy="3145462"/>
          </a:xfrm>
          <a:prstGeom prst="rect">
            <a:avLst/>
          </a:prstGeom>
          <a:noFill/>
          <a:ln/>
        </p:spPr>
        <p:txBody>
          <a:bodyPr wrap="square" lIns="0" tIns="0" rIns="0" bIns="0" rtlCol="0" anchor="t"/>
          <a:lstStyle/>
          <a:p>
            <a:pPr algn="l" indent="0" marL="0">
              <a:lnSpc>
                <a:spcPts val="6150"/>
              </a:lnSpc>
              <a:buNone/>
            </a:pPr>
            <a:r>
              <a:rPr lang="en-US" sz="3850" dirty="0">
                <a:solidFill>
                  <a:srgbClr val="E5E0DF"/>
                </a:solidFill>
                <a:latin typeface="Roboto Light" pitchFamily="34" charset="0"/>
                <a:ea typeface="Roboto Light" pitchFamily="34" charset="-122"/>
                <a:cs typeface="Roboto Light" pitchFamily="34" charset="-120"/>
              </a:rPr>
              <a:t>Et ürünleri, güvenilir ve sertifikalı tedarikçilerden sağlanarak kalite kontrolden geçiyor.</a:t>
            </a:r>
            <a:endParaRPr lang="en-US" sz="3850" dirty="0"/>
          </a:p>
        </p:txBody>
      </p:sp>
      <p:pic>
        <p:nvPicPr>
          <p:cNvPr id="11" name="Image 3" descr="preencoded.png">    </p:cNvPr>
          <p:cNvPicPr>
            <a:picLocks noChangeAspect="1"/>
          </p:cNvPicPr>
          <p:nvPr/>
        </p:nvPicPr>
        <p:blipFill>
          <a:blip r:embed="rId4"/>
          <a:stretch>
            <a:fillRect/>
          </a:stretch>
        </p:blipFill>
        <p:spPr>
          <a:xfrm>
            <a:off x="1376839" y="15256492"/>
            <a:ext cx="5569744" cy="3442671"/>
          </a:xfrm>
          <a:prstGeom prst="rect">
            <a:avLst/>
          </a:prstGeom>
        </p:spPr>
      </p:pic>
      <p:sp>
        <p:nvSpPr>
          <p:cNvPr id="12" name="Text 6"/>
          <p:cNvSpPr/>
          <p:nvPr/>
        </p:nvSpPr>
        <p:spPr>
          <a:xfrm>
            <a:off x="1376839" y="19313466"/>
            <a:ext cx="5569744" cy="1536056"/>
          </a:xfrm>
          <a:prstGeom prst="rect">
            <a:avLst/>
          </a:prstGeom>
          <a:noFill/>
          <a:ln/>
        </p:spPr>
        <p:txBody>
          <a:bodyPr wrap="square" lIns="0" tIns="0" rIns="0" bIns="0" rtlCol="0" anchor="t"/>
          <a:lstStyle/>
          <a:p>
            <a:pPr algn="l" indent="0" marL="0">
              <a:lnSpc>
                <a:spcPts val="6000"/>
              </a:lnSpc>
              <a:buNone/>
            </a:pPr>
            <a:r>
              <a:rPr lang="en-US" sz="4800" dirty="0">
                <a:solidFill>
                  <a:srgbClr val="E5E0DF"/>
                </a:solidFill>
                <a:latin typeface="Poppins Light" pitchFamily="34" charset="0"/>
                <a:ea typeface="Poppins Light" pitchFamily="34" charset="-122"/>
                <a:cs typeface="Poppins Light" pitchFamily="34" charset="-120"/>
              </a:rPr>
              <a:t>Taze Unlu Mamüller</a:t>
            </a:r>
            <a:endParaRPr lang="en-US" sz="4800" dirty="0"/>
          </a:p>
        </p:txBody>
      </p:sp>
      <p:sp>
        <p:nvSpPr>
          <p:cNvPr id="13" name="Text 7"/>
          <p:cNvSpPr/>
          <p:nvPr/>
        </p:nvSpPr>
        <p:spPr>
          <a:xfrm>
            <a:off x="1376839" y="21144350"/>
            <a:ext cx="5569744" cy="3145462"/>
          </a:xfrm>
          <a:prstGeom prst="rect">
            <a:avLst/>
          </a:prstGeom>
          <a:noFill/>
          <a:ln/>
        </p:spPr>
        <p:txBody>
          <a:bodyPr wrap="square" lIns="0" tIns="0" rIns="0" bIns="0" rtlCol="0" anchor="t"/>
          <a:lstStyle/>
          <a:p>
            <a:pPr algn="l" indent="0" marL="0">
              <a:lnSpc>
                <a:spcPts val="6150"/>
              </a:lnSpc>
              <a:buNone/>
            </a:pPr>
            <a:r>
              <a:rPr lang="en-US" sz="3850" dirty="0">
                <a:solidFill>
                  <a:srgbClr val="E5E0DF"/>
                </a:solidFill>
                <a:latin typeface="Roboto Light" pitchFamily="34" charset="0"/>
                <a:ea typeface="Roboto Light" pitchFamily="34" charset="-122"/>
                <a:cs typeface="Roboto Light" pitchFamily="34" charset="-120"/>
              </a:rPr>
              <a:t>Ekmek ve hamur işleri günlük olarak hazırlanıyor, her öğünde taze lezzet sunuluyor.</a:t>
            </a:r>
            <a:endParaRPr lang="en-US" sz="38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1384459" y="7494049"/>
            <a:ext cx="11861483" cy="3706897"/>
          </a:xfrm>
          <a:prstGeom prst="rect">
            <a:avLst/>
          </a:prstGeom>
          <a:noFill/>
          <a:ln/>
        </p:spPr>
        <p:txBody>
          <a:bodyPr wrap="square" lIns="0" tIns="0" rIns="0" bIns="0" rtlCol="0" anchor="t"/>
          <a:lstStyle/>
          <a:p>
            <a:pPr algn="l" indent="0" marL="0">
              <a:lnSpc>
                <a:spcPts val="9700"/>
              </a:lnSpc>
              <a:buNone/>
            </a:pPr>
            <a:r>
              <a:rPr lang="en-US" sz="7750" dirty="0">
                <a:solidFill>
                  <a:srgbClr val="F2F2F3"/>
                </a:solidFill>
                <a:latin typeface="Poppins Light" pitchFamily="34" charset="0"/>
                <a:ea typeface="Poppins Light" pitchFamily="34" charset="-122"/>
                <a:cs typeface="Poppins Light" pitchFamily="34" charset="-120"/>
              </a:rPr>
              <a:t>İstanbul Avrupa Yakası'nda Geniş Servis Ağı</a:t>
            </a:r>
            <a:endParaRPr lang="en-US" sz="7750" dirty="0"/>
          </a:p>
        </p:txBody>
      </p:sp>
      <p:sp>
        <p:nvSpPr>
          <p:cNvPr id="3" name="Text 1"/>
          <p:cNvSpPr/>
          <p:nvPr/>
        </p:nvSpPr>
        <p:spPr>
          <a:xfrm>
            <a:off x="1384459" y="12189380"/>
            <a:ext cx="11861483" cy="6326170"/>
          </a:xfrm>
          <a:prstGeom prst="rect">
            <a:avLst/>
          </a:prstGeom>
          <a:noFill/>
          <a:ln/>
        </p:spPr>
        <p:txBody>
          <a:bodyPr wrap="square" lIns="0" tIns="0" rIns="0" bIns="0" rtlCol="0" anchor="t"/>
          <a:lstStyle/>
          <a:p>
            <a:pPr algn="l" indent="0" marL="0">
              <a:lnSpc>
                <a:spcPts val="6200"/>
              </a:lnSpc>
              <a:buNone/>
            </a:pPr>
            <a:r>
              <a:rPr lang="en-US" sz="3850" dirty="0">
                <a:solidFill>
                  <a:srgbClr val="E5E0DF"/>
                </a:solidFill>
                <a:latin typeface="Roboto Light" pitchFamily="34" charset="0"/>
                <a:ea typeface="Roboto Light" pitchFamily="34" charset="-122"/>
                <a:cs typeface="Roboto Light" pitchFamily="34" charset="-120"/>
              </a:rPr>
              <a:t>ECZA YEMEK olarak İstanbul Avrupa Yakası'ndaki tüm işyerlerine öğle yemeği servisi sağlıyoruz. Beylikdüzü'nden Beşiktaş'a, Bakırköy'den Sarıyer'e kadar geniş bir alanda hizmet veriyoruz. Özellikle iş merkezleri, plazalar, fabrikalar ve ofislerin yoğun olduğu bölgelerde düzenli olarak servis yapıyoruz. Bulunduğunuz bölge için teslimat saatleri hakkında bilgi almak için bizimle iletişime geçebilirsiniz.</a:t>
            </a:r>
            <a:endParaRPr lang="en-US" sz="38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1384459" y="3716423"/>
            <a:ext cx="11861483" cy="2471264"/>
          </a:xfrm>
          <a:prstGeom prst="rect">
            <a:avLst/>
          </a:prstGeom>
          <a:noFill/>
          <a:ln/>
        </p:spPr>
        <p:txBody>
          <a:bodyPr wrap="square" lIns="0" tIns="0" rIns="0" bIns="0" rtlCol="0" anchor="t"/>
          <a:lstStyle/>
          <a:p>
            <a:pPr algn="l" indent="0" marL="0">
              <a:lnSpc>
                <a:spcPts val="9700"/>
              </a:lnSpc>
              <a:buNone/>
            </a:pPr>
            <a:r>
              <a:rPr lang="en-US" sz="7750" dirty="0">
                <a:solidFill>
                  <a:srgbClr val="F2F2F3"/>
                </a:solidFill>
                <a:latin typeface="Poppins Light" pitchFamily="34" charset="0"/>
                <a:ea typeface="Poppins Light" pitchFamily="34" charset="-122"/>
                <a:cs typeface="Poppins Light" pitchFamily="34" charset="-120"/>
              </a:rPr>
              <a:t>Çevreye Duyarlı Yaklaşım</a:t>
            </a:r>
            <a:endParaRPr lang="en-US" sz="7750" dirty="0"/>
          </a:p>
        </p:txBody>
      </p:sp>
      <p:sp>
        <p:nvSpPr>
          <p:cNvPr id="3" name="Shape 1"/>
          <p:cNvSpPr/>
          <p:nvPr/>
        </p:nvSpPr>
        <p:spPr>
          <a:xfrm>
            <a:off x="1384459" y="7732079"/>
            <a:ext cx="1111925" cy="1112033"/>
          </a:xfrm>
          <a:prstGeom prst="roundRect">
            <a:avLst>
              <a:gd name="adj" fmla="val 18668"/>
            </a:avLst>
          </a:prstGeom>
          <a:solidFill>
            <a:srgbClr val="3D3D42"/>
          </a:solidFill>
          <a:ln w="30480">
            <a:solidFill>
              <a:srgbClr val="56565B"/>
            </a:solidFill>
            <a:prstDash val="solid"/>
          </a:ln>
        </p:spPr>
      </p:sp>
      <p:pic>
        <p:nvPicPr>
          <p:cNvPr id="4" name="Image 0" descr="preencoded.png">    </p:cNvPr>
          <p:cNvPicPr>
            <a:picLocks noChangeAspect="1"/>
          </p:cNvPicPr>
          <p:nvPr/>
        </p:nvPicPr>
        <p:blipFill>
          <a:blip r:embed="rId1"/>
          <a:stretch>
            <a:fillRect/>
          </a:stretch>
        </p:blipFill>
        <p:spPr>
          <a:xfrm>
            <a:off x="1569720" y="7824659"/>
            <a:ext cx="741283" cy="926754"/>
          </a:xfrm>
          <a:prstGeom prst="rect">
            <a:avLst/>
          </a:prstGeom>
        </p:spPr>
      </p:pic>
      <p:sp>
        <p:nvSpPr>
          <p:cNvPr id="5" name="Text 2"/>
          <p:cNvSpPr/>
          <p:nvPr/>
        </p:nvSpPr>
        <p:spPr>
          <a:xfrm>
            <a:off x="2990493" y="7732079"/>
            <a:ext cx="7022068" cy="772315"/>
          </a:xfrm>
          <a:prstGeom prst="rect">
            <a:avLst/>
          </a:prstGeom>
          <a:noFill/>
          <a:ln/>
        </p:spPr>
        <p:txBody>
          <a:bodyPr wrap="none" lIns="0" tIns="0" rIns="0" bIns="0" rtlCol="0" anchor="t"/>
          <a:lstStyle/>
          <a:p>
            <a:pPr algn="l" indent="0" marL="0">
              <a:lnSpc>
                <a:spcPts val="6050"/>
              </a:lnSpc>
              <a:buNone/>
            </a:pPr>
            <a:r>
              <a:rPr lang="en-US" sz="4850" dirty="0">
                <a:solidFill>
                  <a:srgbClr val="E5E0DF"/>
                </a:solidFill>
                <a:latin typeface="Poppins Light" pitchFamily="34" charset="0"/>
                <a:ea typeface="Poppins Light" pitchFamily="34" charset="-122"/>
                <a:cs typeface="Poppins Light" pitchFamily="34" charset="-120"/>
              </a:rPr>
              <a:t>Geri Dönüşümlü Kaplar</a:t>
            </a:r>
            <a:endParaRPr lang="en-US" sz="4850" dirty="0"/>
          </a:p>
        </p:txBody>
      </p:sp>
      <p:sp>
        <p:nvSpPr>
          <p:cNvPr id="6" name="Text 3"/>
          <p:cNvSpPr/>
          <p:nvPr/>
        </p:nvSpPr>
        <p:spPr>
          <a:xfrm>
            <a:off x="2990493" y="8800888"/>
            <a:ext cx="10255448" cy="2372314"/>
          </a:xfrm>
          <a:prstGeom prst="rect">
            <a:avLst/>
          </a:prstGeom>
          <a:noFill/>
          <a:ln/>
        </p:spPr>
        <p:txBody>
          <a:bodyPr wrap="square" lIns="0" tIns="0" rIns="0" bIns="0" rtlCol="0" anchor="t"/>
          <a:lstStyle/>
          <a:p>
            <a:pPr algn="l" indent="0" marL="0">
              <a:lnSpc>
                <a:spcPts val="6200"/>
              </a:lnSpc>
              <a:buNone/>
            </a:pPr>
            <a:r>
              <a:rPr lang="en-US" sz="3850" dirty="0">
                <a:solidFill>
                  <a:srgbClr val="E5E0DF"/>
                </a:solidFill>
                <a:latin typeface="Roboto Light" pitchFamily="34" charset="0"/>
                <a:ea typeface="Roboto Light" pitchFamily="34" charset="-122"/>
                <a:cs typeface="Roboto Light" pitchFamily="34" charset="-120"/>
              </a:rPr>
              <a:t>Kullandığımız PP5 kaplar tamamen geri dönüşüme uygun olup çevre kirliliğini en aza indirmeyi hedefliyor.</a:t>
            </a:r>
            <a:endParaRPr lang="en-US" sz="3850" dirty="0"/>
          </a:p>
        </p:txBody>
      </p:sp>
      <p:sp>
        <p:nvSpPr>
          <p:cNvPr id="7" name="Shape 4"/>
          <p:cNvSpPr/>
          <p:nvPr/>
        </p:nvSpPr>
        <p:spPr>
          <a:xfrm>
            <a:off x="1384459" y="12223316"/>
            <a:ext cx="1111925" cy="1112033"/>
          </a:xfrm>
          <a:prstGeom prst="roundRect">
            <a:avLst>
              <a:gd name="adj" fmla="val 18668"/>
            </a:avLst>
          </a:prstGeom>
          <a:solidFill>
            <a:srgbClr val="3D3D42"/>
          </a:solidFill>
          <a:ln w="30480">
            <a:solidFill>
              <a:srgbClr val="56565B"/>
            </a:solidFill>
            <a:prstDash val="solid"/>
          </a:ln>
        </p:spPr>
      </p:sp>
      <p:pic>
        <p:nvPicPr>
          <p:cNvPr id="8" name="Image 1" descr="preencoded.png">    </p:cNvPr>
          <p:cNvPicPr>
            <a:picLocks noChangeAspect="1"/>
          </p:cNvPicPr>
          <p:nvPr/>
        </p:nvPicPr>
        <p:blipFill>
          <a:blip r:embed="rId2"/>
          <a:stretch>
            <a:fillRect/>
          </a:stretch>
        </p:blipFill>
        <p:spPr>
          <a:xfrm>
            <a:off x="1569720" y="12315897"/>
            <a:ext cx="741283" cy="926754"/>
          </a:xfrm>
          <a:prstGeom prst="rect">
            <a:avLst/>
          </a:prstGeom>
        </p:spPr>
      </p:pic>
      <p:sp>
        <p:nvSpPr>
          <p:cNvPr id="9" name="Text 5"/>
          <p:cNvSpPr/>
          <p:nvPr/>
        </p:nvSpPr>
        <p:spPr>
          <a:xfrm>
            <a:off x="2990493" y="12223316"/>
            <a:ext cx="6177677" cy="772315"/>
          </a:xfrm>
          <a:prstGeom prst="rect">
            <a:avLst/>
          </a:prstGeom>
          <a:noFill/>
          <a:ln/>
        </p:spPr>
        <p:txBody>
          <a:bodyPr wrap="none" lIns="0" tIns="0" rIns="0" bIns="0" rtlCol="0" anchor="t"/>
          <a:lstStyle/>
          <a:p>
            <a:pPr algn="l" indent="0" marL="0">
              <a:lnSpc>
                <a:spcPts val="6050"/>
              </a:lnSpc>
              <a:buNone/>
            </a:pPr>
            <a:r>
              <a:rPr lang="en-US" sz="4850" dirty="0">
                <a:solidFill>
                  <a:srgbClr val="E5E0DF"/>
                </a:solidFill>
                <a:latin typeface="Poppins Light" pitchFamily="34" charset="0"/>
                <a:ea typeface="Poppins Light" pitchFamily="34" charset="-122"/>
                <a:cs typeface="Poppins Light" pitchFamily="34" charset="-120"/>
              </a:rPr>
              <a:t>Minimum Atık</a:t>
            </a:r>
            <a:endParaRPr lang="en-US" sz="4850" dirty="0"/>
          </a:p>
        </p:txBody>
      </p:sp>
      <p:sp>
        <p:nvSpPr>
          <p:cNvPr id="10" name="Text 6"/>
          <p:cNvSpPr/>
          <p:nvPr/>
        </p:nvSpPr>
        <p:spPr>
          <a:xfrm>
            <a:off x="2990493" y="13292126"/>
            <a:ext cx="10255448" cy="2372314"/>
          </a:xfrm>
          <a:prstGeom prst="rect">
            <a:avLst/>
          </a:prstGeom>
          <a:noFill/>
          <a:ln/>
        </p:spPr>
        <p:txBody>
          <a:bodyPr wrap="square" lIns="0" tIns="0" rIns="0" bIns="0" rtlCol="0" anchor="t"/>
          <a:lstStyle/>
          <a:p>
            <a:pPr algn="l" indent="0" marL="0">
              <a:lnSpc>
                <a:spcPts val="6200"/>
              </a:lnSpc>
              <a:buNone/>
            </a:pPr>
            <a:r>
              <a:rPr lang="en-US" sz="3850" dirty="0">
                <a:solidFill>
                  <a:srgbClr val="E5E0DF"/>
                </a:solidFill>
                <a:latin typeface="Roboto Light" pitchFamily="34" charset="0"/>
                <a:ea typeface="Roboto Light" pitchFamily="34" charset="-122"/>
                <a:cs typeface="Roboto Light" pitchFamily="34" charset="-120"/>
              </a:rPr>
              <a:t>Üretim süreçlerimizde gıda israfını önleyici tedbirler alıyor, minimum atık prensibiyle çalışıyoruz.</a:t>
            </a:r>
            <a:endParaRPr lang="en-US" sz="3850" dirty="0"/>
          </a:p>
        </p:txBody>
      </p:sp>
      <p:sp>
        <p:nvSpPr>
          <p:cNvPr id="11" name="Shape 7"/>
          <p:cNvSpPr/>
          <p:nvPr/>
        </p:nvSpPr>
        <p:spPr>
          <a:xfrm>
            <a:off x="1384459" y="16714554"/>
            <a:ext cx="1111925" cy="1112033"/>
          </a:xfrm>
          <a:prstGeom prst="roundRect">
            <a:avLst>
              <a:gd name="adj" fmla="val 18668"/>
            </a:avLst>
          </a:prstGeom>
          <a:solidFill>
            <a:srgbClr val="3D3D42"/>
          </a:solidFill>
          <a:ln w="30480">
            <a:solidFill>
              <a:srgbClr val="56565B"/>
            </a:solidFill>
            <a:prstDash val="solid"/>
          </a:ln>
        </p:spPr>
      </p:sp>
      <p:pic>
        <p:nvPicPr>
          <p:cNvPr id="12" name="Image 2" descr="preencoded.png">    </p:cNvPr>
          <p:cNvPicPr>
            <a:picLocks noChangeAspect="1"/>
          </p:cNvPicPr>
          <p:nvPr/>
        </p:nvPicPr>
        <p:blipFill>
          <a:blip r:embed="rId3"/>
          <a:stretch>
            <a:fillRect/>
          </a:stretch>
        </p:blipFill>
        <p:spPr>
          <a:xfrm>
            <a:off x="1569720" y="16807135"/>
            <a:ext cx="741283" cy="926754"/>
          </a:xfrm>
          <a:prstGeom prst="rect">
            <a:avLst/>
          </a:prstGeom>
        </p:spPr>
      </p:pic>
      <p:sp>
        <p:nvSpPr>
          <p:cNvPr id="13" name="Text 8"/>
          <p:cNvSpPr/>
          <p:nvPr/>
        </p:nvSpPr>
        <p:spPr>
          <a:xfrm>
            <a:off x="2990493" y="16714554"/>
            <a:ext cx="6177677" cy="772315"/>
          </a:xfrm>
          <a:prstGeom prst="rect">
            <a:avLst/>
          </a:prstGeom>
          <a:noFill/>
          <a:ln/>
        </p:spPr>
        <p:txBody>
          <a:bodyPr wrap="none" lIns="0" tIns="0" rIns="0" bIns="0" rtlCol="0" anchor="t"/>
          <a:lstStyle/>
          <a:p>
            <a:pPr algn="l" indent="0" marL="0">
              <a:lnSpc>
                <a:spcPts val="6050"/>
              </a:lnSpc>
              <a:buNone/>
            </a:pPr>
            <a:r>
              <a:rPr lang="en-US" sz="4850" dirty="0">
                <a:solidFill>
                  <a:srgbClr val="E5E0DF"/>
                </a:solidFill>
                <a:latin typeface="Poppins Light" pitchFamily="34" charset="0"/>
                <a:ea typeface="Poppins Light" pitchFamily="34" charset="-122"/>
                <a:cs typeface="Poppins Light" pitchFamily="34" charset="-120"/>
              </a:rPr>
              <a:t>Optimize Rota</a:t>
            </a:r>
            <a:endParaRPr lang="en-US" sz="4850" dirty="0"/>
          </a:p>
        </p:txBody>
      </p:sp>
      <p:sp>
        <p:nvSpPr>
          <p:cNvPr id="14" name="Text 9"/>
          <p:cNvSpPr/>
          <p:nvPr/>
        </p:nvSpPr>
        <p:spPr>
          <a:xfrm>
            <a:off x="2990493" y="17783364"/>
            <a:ext cx="10255448" cy="2372314"/>
          </a:xfrm>
          <a:prstGeom prst="rect">
            <a:avLst/>
          </a:prstGeom>
          <a:noFill/>
          <a:ln/>
        </p:spPr>
        <p:txBody>
          <a:bodyPr wrap="square" lIns="0" tIns="0" rIns="0" bIns="0" rtlCol="0" anchor="t"/>
          <a:lstStyle/>
          <a:p>
            <a:pPr algn="l" indent="0" marL="0">
              <a:lnSpc>
                <a:spcPts val="6200"/>
              </a:lnSpc>
              <a:buNone/>
            </a:pPr>
            <a:r>
              <a:rPr lang="en-US" sz="3850" dirty="0">
                <a:solidFill>
                  <a:srgbClr val="E5E0DF"/>
                </a:solidFill>
                <a:latin typeface="Roboto Light" pitchFamily="34" charset="0"/>
                <a:ea typeface="Roboto Light" pitchFamily="34" charset="-122"/>
                <a:cs typeface="Roboto Light" pitchFamily="34" charset="-120"/>
              </a:rPr>
              <a:t>Teslimat rotalarımızı optimize ederek karbon ayak izimizi azaltıyor, yakıt tüketimini minimize ediyoruz.</a:t>
            </a:r>
            <a:endParaRPr lang="en-US" sz="3850" dirty="0"/>
          </a:p>
        </p:txBody>
      </p:sp>
      <p:sp>
        <p:nvSpPr>
          <p:cNvPr id="15" name="Text 10"/>
          <p:cNvSpPr/>
          <p:nvPr/>
        </p:nvSpPr>
        <p:spPr>
          <a:xfrm>
            <a:off x="1384459" y="20711635"/>
            <a:ext cx="11861483" cy="1581543"/>
          </a:xfrm>
          <a:prstGeom prst="rect">
            <a:avLst/>
          </a:prstGeom>
          <a:noFill/>
          <a:ln/>
        </p:spPr>
        <p:txBody>
          <a:bodyPr wrap="square" lIns="0" tIns="0" rIns="0" bIns="0" rtlCol="0" anchor="t"/>
          <a:lstStyle/>
          <a:p>
            <a:pPr algn="l" indent="0" marL="0">
              <a:lnSpc>
                <a:spcPts val="6200"/>
              </a:lnSpc>
              <a:buNone/>
            </a:pPr>
            <a:r>
              <a:rPr lang="en-US" sz="3850" dirty="0">
                <a:solidFill>
                  <a:srgbClr val="E5E0DF"/>
                </a:solidFill>
                <a:latin typeface="Roboto Light" pitchFamily="34" charset="0"/>
                <a:ea typeface="Roboto Light" pitchFamily="34" charset="-122"/>
                <a:cs typeface="Roboto Light" pitchFamily="34" charset="-120"/>
              </a:rPr>
              <a:t>ECZA YEMEK olarak sadece müşterilerimize değil, yaşadığımız dünyaya karşı da sorumluluk hissediyoruz.</a:t>
            </a:r>
            <a:endParaRPr lang="en-US" sz="38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000000">
              <a:alpha val="80000"/>
            </a:srgbClr>
          </a:solidFill>
          <a:ln/>
        </p:spPr>
      </p:sp>
      <p:sp>
        <p:nvSpPr>
          <p:cNvPr id="4" name="Text 1"/>
          <p:cNvSpPr/>
          <p:nvPr/>
        </p:nvSpPr>
        <p:spPr>
          <a:xfrm>
            <a:off x="1384459" y="6548363"/>
            <a:ext cx="11861483" cy="2471264"/>
          </a:xfrm>
          <a:prstGeom prst="rect">
            <a:avLst/>
          </a:prstGeom>
          <a:noFill/>
          <a:ln/>
        </p:spPr>
        <p:txBody>
          <a:bodyPr wrap="square" lIns="0" tIns="0" rIns="0" bIns="0" rtlCol="0" anchor="t"/>
          <a:lstStyle/>
          <a:p>
            <a:pPr algn="l" indent="0" marL="0">
              <a:lnSpc>
                <a:spcPts val="9700"/>
              </a:lnSpc>
              <a:buNone/>
            </a:pPr>
            <a:r>
              <a:rPr lang="en-US" sz="7750" dirty="0">
                <a:solidFill>
                  <a:srgbClr val="F2F2F3"/>
                </a:solidFill>
                <a:latin typeface="Poppins Light" pitchFamily="34" charset="0"/>
                <a:ea typeface="Poppins Light" pitchFamily="34" charset="-122"/>
                <a:cs typeface="Poppins Light" pitchFamily="34" charset="-120"/>
              </a:rPr>
              <a:t>Tek Kişilik Paketlerle Pratik Çözüm</a:t>
            </a:r>
            <a:endParaRPr lang="en-US" sz="7750" dirty="0"/>
          </a:p>
        </p:txBody>
      </p:sp>
      <p:sp>
        <p:nvSpPr>
          <p:cNvPr id="5" name="Text 2"/>
          <p:cNvSpPr/>
          <p:nvPr/>
        </p:nvSpPr>
        <p:spPr>
          <a:xfrm>
            <a:off x="1384459" y="9575584"/>
            <a:ext cx="11861483" cy="9885534"/>
          </a:xfrm>
          <a:prstGeom prst="rect">
            <a:avLst/>
          </a:prstGeom>
          <a:noFill/>
          <a:ln/>
        </p:spPr>
        <p:txBody>
          <a:bodyPr wrap="square" lIns="0" tIns="0" rIns="0" bIns="0" rtlCol="0" anchor="t"/>
          <a:lstStyle/>
          <a:p>
            <a:pPr algn="l" indent="0" marL="0">
              <a:lnSpc>
                <a:spcPts val="7750"/>
              </a:lnSpc>
              <a:buNone/>
            </a:pPr>
            <a:r>
              <a:rPr lang="en-US" sz="4850" dirty="0">
                <a:solidFill>
                  <a:srgbClr val="E5E0DF"/>
                </a:solidFill>
                <a:latin typeface="Roboto Light" pitchFamily="34" charset="0"/>
                <a:ea typeface="Roboto Light" pitchFamily="34" charset="-122"/>
                <a:cs typeface="Roboto Light" pitchFamily="34" charset="-120"/>
              </a:rPr>
              <a:t>Her çalışanınız için ayrı paketlenmiş yemekler sunuyoruz. Tek kişilik paketler sayesinde, yemek dağıtımı kolaylaşır, hijyen maksimum seviyede tutulur ve herkes kendi porsiyonunu alır. Bu sistem, ofiste bulaşık derdi olmadan, minimal alanla ve zahmetsizce öğle yemeği organizasyonu yapmanızı sağlar. Ayrıca, isim yazılabilen kaplar sayesinde karışıklık önlenir ve her çalışan kendi siparişine kolayca ulaşabilir.</a:t>
            </a:r>
            <a:endParaRPr lang="en-US" sz="48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1384459" y="1479139"/>
            <a:ext cx="11861483" cy="2100706"/>
          </a:xfrm>
          <a:prstGeom prst="rect">
            <a:avLst/>
          </a:prstGeom>
          <a:noFill/>
          <a:ln/>
        </p:spPr>
        <p:txBody>
          <a:bodyPr wrap="square" lIns="0" tIns="0" rIns="0" bIns="0" rtlCol="0" anchor="t"/>
          <a:lstStyle/>
          <a:p>
            <a:pPr algn="l" indent="0" marL="0">
              <a:lnSpc>
                <a:spcPts val="8250"/>
              </a:lnSpc>
              <a:buNone/>
            </a:pPr>
            <a:r>
              <a:rPr lang="en-US" sz="6600" dirty="0">
                <a:solidFill>
                  <a:srgbClr val="F2F2F3"/>
                </a:solidFill>
                <a:latin typeface="Poppins Light" pitchFamily="34" charset="0"/>
                <a:ea typeface="Poppins Light" pitchFamily="34" charset="-122"/>
                <a:cs typeface="Poppins Light" pitchFamily="34" charset="-120"/>
              </a:rPr>
              <a:t>Geleneksel Mutfağın Modern Yorumu</a:t>
            </a:r>
            <a:endParaRPr lang="en-US" sz="6600" dirty="0"/>
          </a:p>
        </p:txBody>
      </p:sp>
      <p:pic>
        <p:nvPicPr>
          <p:cNvPr id="3" name="Image 0" descr="preencoded.png">    </p:cNvPr>
          <p:cNvPicPr>
            <a:picLocks noChangeAspect="1"/>
          </p:cNvPicPr>
          <p:nvPr/>
        </p:nvPicPr>
        <p:blipFill>
          <a:blip r:embed="rId1"/>
          <a:stretch>
            <a:fillRect/>
          </a:stretch>
        </p:blipFill>
        <p:spPr>
          <a:xfrm>
            <a:off x="1384459" y="4420032"/>
            <a:ext cx="4773335" cy="2950419"/>
          </a:xfrm>
          <a:prstGeom prst="rect">
            <a:avLst/>
          </a:prstGeom>
        </p:spPr>
      </p:pic>
      <p:sp>
        <p:nvSpPr>
          <p:cNvPr id="4" name="Text 1"/>
          <p:cNvSpPr/>
          <p:nvPr/>
        </p:nvSpPr>
        <p:spPr>
          <a:xfrm>
            <a:off x="1384459" y="7895567"/>
            <a:ext cx="5251013" cy="656337"/>
          </a:xfrm>
          <a:prstGeom prst="rect">
            <a:avLst/>
          </a:prstGeom>
          <a:noFill/>
          <a:ln/>
        </p:spPr>
        <p:txBody>
          <a:bodyPr wrap="none" lIns="0" tIns="0" rIns="0" bIns="0" rtlCol="0" anchor="t"/>
          <a:lstStyle/>
          <a:p>
            <a:pPr algn="l" indent="0" marL="0">
              <a:lnSpc>
                <a:spcPts val="5150"/>
              </a:lnSpc>
              <a:buNone/>
            </a:pPr>
            <a:r>
              <a:rPr lang="en-US" sz="4100" dirty="0">
                <a:solidFill>
                  <a:srgbClr val="E5E0DF"/>
                </a:solidFill>
                <a:latin typeface="Poppins Light" pitchFamily="34" charset="0"/>
                <a:ea typeface="Poppins Light" pitchFamily="34" charset="-122"/>
                <a:cs typeface="Poppins Light" pitchFamily="34" charset="-120"/>
              </a:rPr>
              <a:t>Klasik Lezzetler</a:t>
            </a:r>
            <a:endParaRPr lang="en-US" sz="4100" dirty="0"/>
          </a:p>
        </p:txBody>
      </p:sp>
      <p:sp>
        <p:nvSpPr>
          <p:cNvPr id="5" name="Text 2"/>
          <p:cNvSpPr/>
          <p:nvPr/>
        </p:nvSpPr>
        <p:spPr>
          <a:xfrm>
            <a:off x="1384459" y="8803865"/>
            <a:ext cx="5615702" cy="3360748"/>
          </a:xfrm>
          <a:prstGeom prst="rect">
            <a:avLst/>
          </a:prstGeom>
          <a:noFill/>
          <a:ln/>
        </p:spPr>
        <p:txBody>
          <a:bodyPr wrap="square" lIns="0" tIns="0" rIns="0" bIns="0" rtlCol="0" anchor="t"/>
          <a:lstStyle/>
          <a:p>
            <a:pPr algn="l" indent="0" marL="0">
              <a:lnSpc>
                <a:spcPts val="6600"/>
              </a:lnSpc>
              <a:buNone/>
            </a:pPr>
            <a:r>
              <a:rPr lang="en-US" sz="4100" dirty="0">
                <a:solidFill>
                  <a:srgbClr val="E5E0DF"/>
                </a:solidFill>
                <a:latin typeface="Roboto Light" pitchFamily="34" charset="0"/>
                <a:ea typeface="Roboto Light" pitchFamily="34" charset="-122"/>
                <a:cs typeface="Roboto Light" pitchFamily="34" charset="-120"/>
              </a:rPr>
              <a:t>Türk mutfağının vazgeçilmez klasikleri menümüzün temelini oluşturuyor.</a:t>
            </a:r>
            <a:endParaRPr lang="en-US" sz="4100" dirty="0"/>
          </a:p>
        </p:txBody>
      </p:sp>
      <p:pic>
        <p:nvPicPr>
          <p:cNvPr id="6" name="Image 1" descr="preencoded.png">    </p:cNvPr>
          <p:cNvPicPr>
            <a:picLocks noChangeAspect="1"/>
          </p:cNvPicPr>
          <p:nvPr/>
        </p:nvPicPr>
        <p:blipFill>
          <a:blip r:embed="rId2"/>
          <a:stretch>
            <a:fillRect/>
          </a:stretch>
        </p:blipFill>
        <p:spPr>
          <a:xfrm>
            <a:off x="7630239" y="4420032"/>
            <a:ext cx="4773335" cy="2950419"/>
          </a:xfrm>
          <a:prstGeom prst="rect">
            <a:avLst/>
          </a:prstGeom>
        </p:spPr>
      </p:pic>
      <p:sp>
        <p:nvSpPr>
          <p:cNvPr id="7" name="Text 3"/>
          <p:cNvSpPr/>
          <p:nvPr/>
        </p:nvSpPr>
        <p:spPr>
          <a:xfrm>
            <a:off x="7630239" y="7895567"/>
            <a:ext cx="5615702" cy="840187"/>
          </a:xfrm>
          <a:prstGeom prst="rect">
            <a:avLst/>
          </a:prstGeom>
          <a:noFill/>
          <a:ln/>
        </p:spPr>
        <p:txBody>
          <a:bodyPr wrap="none" lIns="0" tIns="0" rIns="0" bIns="0" rtlCol="0" anchor="t"/>
          <a:lstStyle/>
          <a:p>
            <a:pPr algn="l" indent="0" marL="0">
              <a:lnSpc>
                <a:spcPts val="6600"/>
              </a:lnSpc>
              <a:buNone/>
            </a:pPr>
            <a:r>
              <a:rPr lang="en-US" sz="4100" dirty="0">
                <a:solidFill>
                  <a:srgbClr val="E5E0DF"/>
                </a:solidFill>
                <a:latin typeface="Roboto Light" pitchFamily="34" charset="0"/>
                <a:ea typeface="Roboto Light" pitchFamily="34" charset="-122"/>
                <a:cs typeface="Roboto Light" pitchFamily="34" charset="-120"/>
              </a:rPr>
              <a:t>Zeytinyağlılar</a:t>
            </a:r>
            <a:endParaRPr lang="en-US" sz="4100" dirty="0"/>
          </a:p>
        </p:txBody>
      </p:sp>
      <p:sp>
        <p:nvSpPr>
          <p:cNvPr id="8" name="Text 4"/>
          <p:cNvSpPr/>
          <p:nvPr/>
        </p:nvSpPr>
        <p:spPr>
          <a:xfrm>
            <a:off x="7630239" y="8987715"/>
            <a:ext cx="5615702" cy="3360748"/>
          </a:xfrm>
          <a:prstGeom prst="rect">
            <a:avLst/>
          </a:prstGeom>
          <a:noFill/>
          <a:ln/>
        </p:spPr>
        <p:txBody>
          <a:bodyPr wrap="square" lIns="0" tIns="0" rIns="0" bIns="0" rtlCol="0" anchor="t"/>
          <a:lstStyle/>
          <a:p>
            <a:pPr algn="l" indent="0" marL="0">
              <a:lnSpc>
                <a:spcPts val="6600"/>
              </a:lnSpc>
              <a:buNone/>
            </a:pPr>
            <a:r>
              <a:rPr lang="en-US" sz="4100" dirty="0">
                <a:solidFill>
                  <a:srgbClr val="E5E0DF"/>
                </a:solidFill>
                <a:latin typeface="Roboto Light" pitchFamily="34" charset="0"/>
                <a:ea typeface="Roboto Light" pitchFamily="34" charset="-122"/>
                <a:cs typeface="Roboto Light" pitchFamily="34" charset="-120"/>
              </a:rPr>
              <a:t>Sağlıklı ve lezzetli zeytinyağlı yemekler her gün menümüzde yer alıyor.</a:t>
            </a:r>
            <a:endParaRPr lang="en-US" sz="4100" dirty="0"/>
          </a:p>
        </p:txBody>
      </p:sp>
      <p:pic>
        <p:nvPicPr>
          <p:cNvPr id="9" name="Image 2" descr="preencoded.png">    </p:cNvPr>
          <p:cNvPicPr>
            <a:picLocks noChangeAspect="1"/>
          </p:cNvPicPr>
          <p:nvPr/>
        </p:nvPicPr>
        <p:blipFill>
          <a:blip r:embed="rId3"/>
          <a:stretch>
            <a:fillRect/>
          </a:stretch>
        </p:blipFill>
        <p:spPr>
          <a:xfrm>
            <a:off x="1384459" y="13608744"/>
            <a:ext cx="4773335" cy="2950419"/>
          </a:xfrm>
          <a:prstGeom prst="rect">
            <a:avLst/>
          </a:prstGeom>
        </p:spPr>
      </p:pic>
      <p:sp>
        <p:nvSpPr>
          <p:cNvPr id="10" name="Text 5"/>
          <p:cNvSpPr/>
          <p:nvPr/>
        </p:nvSpPr>
        <p:spPr>
          <a:xfrm>
            <a:off x="1384459" y="17084280"/>
            <a:ext cx="5615702" cy="840187"/>
          </a:xfrm>
          <a:prstGeom prst="rect">
            <a:avLst/>
          </a:prstGeom>
          <a:noFill/>
          <a:ln/>
        </p:spPr>
        <p:txBody>
          <a:bodyPr wrap="none" lIns="0" tIns="0" rIns="0" bIns="0" rtlCol="0" anchor="t"/>
          <a:lstStyle/>
          <a:p>
            <a:pPr algn="l" indent="0" marL="0">
              <a:lnSpc>
                <a:spcPts val="6600"/>
              </a:lnSpc>
              <a:buNone/>
            </a:pPr>
            <a:r>
              <a:rPr lang="en-US" sz="4100" dirty="0">
                <a:solidFill>
                  <a:srgbClr val="E5E0DF"/>
                </a:solidFill>
                <a:latin typeface="Roboto Light" pitchFamily="34" charset="0"/>
                <a:ea typeface="Roboto Light" pitchFamily="34" charset="-122"/>
                <a:cs typeface="Roboto Light" pitchFamily="34" charset="-120"/>
              </a:rPr>
              <a:t>Çorbalar</a:t>
            </a:r>
            <a:endParaRPr lang="en-US" sz="4100" dirty="0"/>
          </a:p>
        </p:txBody>
      </p:sp>
      <p:sp>
        <p:nvSpPr>
          <p:cNvPr id="11" name="Text 6"/>
          <p:cNvSpPr/>
          <p:nvPr/>
        </p:nvSpPr>
        <p:spPr>
          <a:xfrm>
            <a:off x="1384459" y="18176428"/>
            <a:ext cx="5615702" cy="3360748"/>
          </a:xfrm>
          <a:prstGeom prst="rect">
            <a:avLst/>
          </a:prstGeom>
          <a:noFill/>
          <a:ln/>
        </p:spPr>
        <p:txBody>
          <a:bodyPr wrap="square" lIns="0" tIns="0" rIns="0" bIns="0" rtlCol="0" anchor="t"/>
          <a:lstStyle/>
          <a:p>
            <a:pPr algn="l" indent="0" marL="0">
              <a:lnSpc>
                <a:spcPts val="6600"/>
              </a:lnSpc>
              <a:buNone/>
            </a:pPr>
            <a:r>
              <a:rPr lang="en-US" sz="4100" dirty="0">
                <a:solidFill>
                  <a:srgbClr val="E5E0DF"/>
                </a:solidFill>
                <a:latin typeface="Roboto Light" pitchFamily="34" charset="0"/>
                <a:ea typeface="Roboto Light" pitchFamily="34" charset="-122"/>
                <a:cs typeface="Roboto Light" pitchFamily="34" charset="-120"/>
              </a:rPr>
              <a:t>Her öğünün vazgeçilmezi, besleyici ve lezzetli çorba çeşitlerimiz.</a:t>
            </a:r>
            <a:endParaRPr lang="en-US" sz="4100" dirty="0"/>
          </a:p>
        </p:txBody>
      </p:sp>
      <p:sp>
        <p:nvSpPr>
          <p:cNvPr id="12" name="Text 7"/>
          <p:cNvSpPr/>
          <p:nvPr/>
        </p:nvSpPr>
        <p:spPr>
          <a:xfrm>
            <a:off x="1384459" y="22009781"/>
            <a:ext cx="11861483" cy="2520561"/>
          </a:xfrm>
          <a:prstGeom prst="rect">
            <a:avLst/>
          </a:prstGeom>
          <a:noFill/>
          <a:ln/>
        </p:spPr>
        <p:txBody>
          <a:bodyPr wrap="square" lIns="0" tIns="0" rIns="0" bIns="0" rtlCol="0" anchor="t"/>
          <a:lstStyle/>
          <a:p>
            <a:pPr algn="l" indent="0" marL="0">
              <a:lnSpc>
                <a:spcPts val="6600"/>
              </a:lnSpc>
              <a:buNone/>
            </a:pPr>
            <a:r>
              <a:rPr lang="en-US" sz="4100" dirty="0">
                <a:solidFill>
                  <a:srgbClr val="E5E0DF"/>
                </a:solidFill>
                <a:latin typeface="Roboto Light" pitchFamily="34" charset="0"/>
                <a:ea typeface="Roboto Light" pitchFamily="34" charset="-122"/>
                <a:cs typeface="Roboto Light" pitchFamily="34" charset="-120"/>
              </a:rPr>
              <a:t>Geleneksel Türk mutfağının en sevilen lezzetlerini modern sunum ve pişirme teknikleriyle buluşturuyoruz.</a:t>
            </a:r>
            <a:endParaRPr lang="en-US" sz="41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000000">
              <a:alpha val="80000"/>
            </a:srgbClr>
          </a:solidFill>
          <a:ln/>
        </p:spPr>
      </p:sp>
      <p:sp>
        <p:nvSpPr>
          <p:cNvPr id="4" name="Text 1"/>
          <p:cNvSpPr/>
          <p:nvPr/>
        </p:nvSpPr>
        <p:spPr>
          <a:xfrm>
            <a:off x="1384459" y="5992406"/>
            <a:ext cx="11861483" cy="2471264"/>
          </a:xfrm>
          <a:prstGeom prst="rect">
            <a:avLst/>
          </a:prstGeom>
          <a:noFill/>
          <a:ln/>
        </p:spPr>
        <p:txBody>
          <a:bodyPr wrap="square" lIns="0" tIns="0" rIns="0" bIns="0" rtlCol="0" anchor="t"/>
          <a:lstStyle/>
          <a:p>
            <a:pPr algn="l" indent="0" marL="0">
              <a:lnSpc>
                <a:spcPts val="9700"/>
              </a:lnSpc>
              <a:buNone/>
            </a:pPr>
            <a:r>
              <a:rPr lang="en-US" sz="7750" dirty="0">
                <a:solidFill>
                  <a:srgbClr val="F2F2F3"/>
                </a:solidFill>
                <a:latin typeface="Poppins Light" pitchFamily="34" charset="0"/>
                <a:ea typeface="Poppins Light" pitchFamily="34" charset="-122"/>
                <a:cs typeface="Poppins Light" pitchFamily="34" charset="-120"/>
              </a:rPr>
              <a:t>Ofisinizdeki Lezzet Molası İçin Hemen Arayın!</a:t>
            </a:r>
            <a:endParaRPr lang="en-US" sz="7750" dirty="0"/>
          </a:p>
        </p:txBody>
      </p:sp>
      <p:sp>
        <p:nvSpPr>
          <p:cNvPr id="5" name="Text 2"/>
          <p:cNvSpPr/>
          <p:nvPr/>
        </p:nvSpPr>
        <p:spPr>
          <a:xfrm>
            <a:off x="1384459" y="9019627"/>
            <a:ext cx="11861483" cy="5931320"/>
          </a:xfrm>
          <a:prstGeom prst="rect">
            <a:avLst/>
          </a:prstGeom>
          <a:noFill/>
          <a:ln/>
        </p:spPr>
        <p:txBody>
          <a:bodyPr wrap="square" lIns="0" tIns="0" rIns="0" bIns="0" rtlCol="0" anchor="t"/>
          <a:lstStyle/>
          <a:p>
            <a:pPr algn="l" indent="0" marL="0">
              <a:lnSpc>
                <a:spcPts val="7750"/>
              </a:lnSpc>
              <a:buNone/>
            </a:pPr>
            <a:r>
              <a:rPr lang="en-US" sz="4850" dirty="0">
                <a:solidFill>
                  <a:srgbClr val="E5E0DF"/>
                </a:solidFill>
                <a:latin typeface="Roboto Light" pitchFamily="34" charset="0"/>
                <a:ea typeface="Roboto Light" pitchFamily="34" charset="-122"/>
                <a:cs typeface="Roboto Light" pitchFamily="34" charset="-120"/>
              </a:rPr>
              <a:t>ECZA YEMEK ile ofisinizdeki öğle yemeği organizasyonunu zahmetsiz ve lezzetli hale getirin. Ekonomik fiyatlar, hijyenik servis, ev yemeği tadında lezzetler ve İstanbul Avrupa Yakası'na özel teslimat hizmetimizle yanınızdayız.</a:t>
            </a:r>
            <a:endParaRPr lang="en-US" sz="4850" dirty="0"/>
          </a:p>
        </p:txBody>
      </p:sp>
      <p:sp>
        <p:nvSpPr>
          <p:cNvPr id="6" name="Text 3"/>
          <p:cNvSpPr/>
          <p:nvPr/>
        </p:nvSpPr>
        <p:spPr>
          <a:xfrm>
            <a:off x="1384459" y="15506905"/>
            <a:ext cx="11861483" cy="1977107"/>
          </a:xfrm>
          <a:prstGeom prst="rect">
            <a:avLst/>
          </a:prstGeom>
          <a:noFill/>
          <a:ln/>
        </p:spPr>
        <p:txBody>
          <a:bodyPr wrap="square" lIns="0" tIns="0" rIns="0" bIns="0" rtlCol="0" anchor="t"/>
          <a:lstStyle/>
          <a:p>
            <a:pPr algn="l" indent="0" marL="0">
              <a:lnSpc>
                <a:spcPts val="7750"/>
              </a:lnSpc>
              <a:buNone/>
            </a:pPr>
            <a:r>
              <a:rPr lang="en-US" sz="4850" dirty="0">
                <a:solidFill>
                  <a:srgbClr val="E5E0DF"/>
                </a:solidFill>
                <a:latin typeface="Roboto Light" pitchFamily="34" charset="0"/>
                <a:ea typeface="Roboto Light" pitchFamily="34" charset="-122"/>
                <a:cs typeface="Roboto Light" pitchFamily="34" charset="-120"/>
              </a:rPr>
              <a:t>Hemen bizimle iletişime geçin: www.eczayemek.com</a:t>
            </a:r>
            <a:endParaRPr lang="en-US" sz="4850" dirty="0"/>
          </a:p>
        </p:txBody>
      </p:sp>
      <p:sp>
        <p:nvSpPr>
          <p:cNvPr id="7" name="Text 4"/>
          <p:cNvSpPr/>
          <p:nvPr/>
        </p:nvSpPr>
        <p:spPr>
          <a:xfrm>
            <a:off x="1384459" y="18039969"/>
            <a:ext cx="11861483" cy="1977107"/>
          </a:xfrm>
          <a:prstGeom prst="rect">
            <a:avLst/>
          </a:prstGeom>
          <a:noFill/>
          <a:ln/>
        </p:spPr>
        <p:txBody>
          <a:bodyPr wrap="square" lIns="0" tIns="0" rIns="0" bIns="0" rtlCol="0" anchor="t"/>
          <a:lstStyle/>
          <a:p>
            <a:pPr algn="l" indent="0" marL="0">
              <a:lnSpc>
                <a:spcPts val="7750"/>
              </a:lnSpc>
              <a:buNone/>
            </a:pPr>
            <a:r>
              <a:rPr lang="en-US" sz="4850" dirty="0">
                <a:solidFill>
                  <a:srgbClr val="E5E0DF"/>
                </a:solidFill>
                <a:latin typeface="Roboto Light" pitchFamily="34" charset="0"/>
                <a:ea typeface="Roboto Light" pitchFamily="34" charset="-122"/>
                <a:cs typeface="Roboto Light" pitchFamily="34" charset="-120"/>
              </a:rPr>
              <a:t> Sıcak, lezzetli ve ekonomik öğle yemeği çözümü için ECZA YEMEK'i keşfedin. </a:t>
            </a:r>
            <a:pPr algn="l" indent="0" marL="0">
              <a:lnSpc>
                <a:spcPts val="7750"/>
              </a:lnSpc>
              <a:buNone/>
            </a:pPr>
            <a:r>
              <a:rPr lang="en-US" sz="4850" dirty="0">
                <a:solidFill>
                  <a:srgbClr val="000000"/>
                </a:solidFill>
                <a:latin typeface="Roboto Light" pitchFamily="34" charset="0"/>
                <a:ea typeface="Roboto Light" pitchFamily="34" charset="-122"/>
                <a:cs typeface="Roboto Light" pitchFamily="34" charset="-120"/>
              </a:rPr>
              <a:t>🍽️</a:t>
            </a:r>
            <a:endParaRPr lang="en-US" sz="4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000000">
              <a:alpha val="80000"/>
            </a:srgbClr>
          </a:solidFill>
          <a:ln/>
        </p:spPr>
      </p:sp>
      <p:sp>
        <p:nvSpPr>
          <p:cNvPr id="4" name="Text 1"/>
          <p:cNvSpPr/>
          <p:nvPr/>
        </p:nvSpPr>
        <p:spPr>
          <a:xfrm>
            <a:off x="1384459" y="2520442"/>
            <a:ext cx="11861483" cy="2471264"/>
          </a:xfrm>
          <a:prstGeom prst="rect">
            <a:avLst/>
          </a:prstGeom>
          <a:noFill/>
          <a:ln/>
        </p:spPr>
        <p:txBody>
          <a:bodyPr wrap="square" lIns="0" tIns="0" rIns="0" bIns="0" rtlCol="0" anchor="t"/>
          <a:lstStyle/>
          <a:p>
            <a:pPr algn="l" indent="0" marL="0">
              <a:lnSpc>
                <a:spcPts val="9700"/>
              </a:lnSpc>
              <a:buNone/>
            </a:pPr>
            <a:r>
              <a:rPr lang="en-US" sz="7750" dirty="0">
                <a:solidFill>
                  <a:srgbClr val="F2F2F3"/>
                </a:solidFill>
                <a:latin typeface="Poppins Light" pitchFamily="34" charset="0"/>
                <a:ea typeface="Poppins Light" pitchFamily="34" charset="-122"/>
                <a:cs typeface="Poppins Light" pitchFamily="34" charset="-120"/>
              </a:rPr>
              <a:t>Neden ECZA YEMEK Tercih Edilmeli?</a:t>
            </a:r>
            <a:endParaRPr lang="en-US" sz="7750" dirty="0"/>
          </a:p>
        </p:txBody>
      </p:sp>
      <p:sp>
        <p:nvSpPr>
          <p:cNvPr id="5" name="Shape 2"/>
          <p:cNvSpPr/>
          <p:nvPr/>
        </p:nvSpPr>
        <p:spPr>
          <a:xfrm>
            <a:off x="1384459" y="6103621"/>
            <a:ext cx="1111925" cy="1112033"/>
          </a:xfrm>
          <a:prstGeom prst="roundRect">
            <a:avLst>
              <a:gd name="adj" fmla="val 18668"/>
            </a:avLst>
          </a:prstGeom>
          <a:solidFill>
            <a:srgbClr val="3D3D42"/>
          </a:solidFill>
          <a:ln w="30480">
            <a:solidFill>
              <a:srgbClr val="56565B"/>
            </a:solidFill>
            <a:prstDash val="solid"/>
          </a:ln>
        </p:spPr>
      </p:sp>
      <p:pic>
        <p:nvPicPr>
          <p:cNvPr id="6" name="Image 1" descr="preencoded.png">    </p:cNvPr>
          <p:cNvPicPr>
            <a:picLocks noChangeAspect="1"/>
          </p:cNvPicPr>
          <p:nvPr/>
        </p:nvPicPr>
        <p:blipFill>
          <a:blip r:embed="rId2"/>
          <a:stretch>
            <a:fillRect/>
          </a:stretch>
        </p:blipFill>
        <p:spPr>
          <a:xfrm>
            <a:off x="1569720" y="6196201"/>
            <a:ext cx="741283" cy="926754"/>
          </a:xfrm>
          <a:prstGeom prst="rect">
            <a:avLst/>
          </a:prstGeom>
        </p:spPr>
      </p:pic>
      <p:sp>
        <p:nvSpPr>
          <p:cNvPr id="7" name="Text 3"/>
          <p:cNvSpPr/>
          <p:nvPr/>
        </p:nvSpPr>
        <p:spPr>
          <a:xfrm>
            <a:off x="2990493" y="6103621"/>
            <a:ext cx="10255448" cy="988553"/>
          </a:xfrm>
          <a:prstGeom prst="rect">
            <a:avLst/>
          </a:prstGeom>
          <a:noFill/>
          <a:ln/>
        </p:spPr>
        <p:txBody>
          <a:bodyPr wrap="none" lIns="0" tIns="0" rIns="0" bIns="0" rtlCol="0" anchor="t"/>
          <a:lstStyle/>
          <a:p>
            <a:pPr algn="l" indent="0" marL="0">
              <a:lnSpc>
                <a:spcPts val="7750"/>
              </a:lnSpc>
              <a:buNone/>
            </a:pPr>
            <a:r>
              <a:rPr lang="en-US" sz="4850" dirty="0">
                <a:solidFill>
                  <a:srgbClr val="E5E0DF"/>
                </a:solidFill>
                <a:latin typeface="Roboto Light" pitchFamily="34" charset="0"/>
                <a:ea typeface="Roboto Light" pitchFamily="34" charset="-122"/>
                <a:cs typeface="Roboto Light" pitchFamily="34" charset="-120"/>
              </a:rPr>
              <a:t>Ev Yemeği Lezzeti</a:t>
            </a:r>
            <a:endParaRPr lang="en-US" sz="4850" dirty="0"/>
          </a:p>
        </p:txBody>
      </p:sp>
      <p:sp>
        <p:nvSpPr>
          <p:cNvPr id="8" name="Text 4"/>
          <p:cNvSpPr/>
          <p:nvPr/>
        </p:nvSpPr>
        <p:spPr>
          <a:xfrm>
            <a:off x="2990493" y="7388669"/>
            <a:ext cx="10255448" cy="2965660"/>
          </a:xfrm>
          <a:prstGeom prst="rect">
            <a:avLst/>
          </a:prstGeom>
          <a:noFill/>
          <a:ln/>
        </p:spPr>
        <p:txBody>
          <a:bodyPr wrap="square" lIns="0" tIns="0" rIns="0" bIns="0" rtlCol="0" anchor="t"/>
          <a:lstStyle/>
          <a:p>
            <a:pPr algn="l" indent="0" marL="0">
              <a:lnSpc>
                <a:spcPts val="7750"/>
              </a:lnSpc>
              <a:buNone/>
            </a:pPr>
            <a:r>
              <a:rPr lang="en-US" sz="4850" dirty="0">
                <a:solidFill>
                  <a:srgbClr val="E5E0DF"/>
                </a:solidFill>
                <a:latin typeface="Roboto Light" pitchFamily="34" charset="0"/>
                <a:ea typeface="Roboto Light" pitchFamily="34" charset="-122"/>
                <a:cs typeface="Roboto Light" pitchFamily="34" charset="-120"/>
              </a:rPr>
              <a:t>Geleneksel Türk mutfağının en sevilen tatları, annenizin elinden çıkmış gibi sizinle buluşuyor.</a:t>
            </a:r>
            <a:endParaRPr lang="en-US" sz="4850" dirty="0"/>
          </a:p>
        </p:txBody>
      </p:sp>
      <p:sp>
        <p:nvSpPr>
          <p:cNvPr id="9" name="Shape 5"/>
          <p:cNvSpPr/>
          <p:nvPr/>
        </p:nvSpPr>
        <p:spPr>
          <a:xfrm>
            <a:off x="1384459" y="11404444"/>
            <a:ext cx="1111925" cy="1112033"/>
          </a:xfrm>
          <a:prstGeom prst="roundRect">
            <a:avLst>
              <a:gd name="adj" fmla="val 18668"/>
            </a:avLst>
          </a:prstGeom>
          <a:solidFill>
            <a:srgbClr val="3D3D42"/>
          </a:solidFill>
          <a:ln w="30480">
            <a:solidFill>
              <a:srgbClr val="56565B"/>
            </a:solidFill>
            <a:prstDash val="solid"/>
          </a:ln>
        </p:spPr>
      </p:sp>
      <p:pic>
        <p:nvPicPr>
          <p:cNvPr id="10" name="Image 2" descr="preencoded.png">    </p:cNvPr>
          <p:cNvPicPr>
            <a:picLocks noChangeAspect="1"/>
          </p:cNvPicPr>
          <p:nvPr/>
        </p:nvPicPr>
        <p:blipFill>
          <a:blip r:embed="rId3"/>
          <a:stretch>
            <a:fillRect/>
          </a:stretch>
        </p:blipFill>
        <p:spPr>
          <a:xfrm>
            <a:off x="1569720" y="11497024"/>
            <a:ext cx="741283" cy="926754"/>
          </a:xfrm>
          <a:prstGeom prst="rect">
            <a:avLst/>
          </a:prstGeom>
        </p:spPr>
      </p:pic>
      <p:sp>
        <p:nvSpPr>
          <p:cNvPr id="11" name="Text 6"/>
          <p:cNvSpPr/>
          <p:nvPr/>
        </p:nvSpPr>
        <p:spPr>
          <a:xfrm>
            <a:off x="2990493" y="11404444"/>
            <a:ext cx="10255448" cy="988553"/>
          </a:xfrm>
          <a:prstGeom prst="rect">
            <a:avLst/>
          </a:prstGeom>
          <a:noFill/>
          <a:ln/>
        </p:spPr>
        <p:txBody>
          <a:bodyPr wrap="none" lIns="0" tIns="0" rIns="0" bIns="0" rtlCol="0" anchor="t"/>
          <a:lstStyle/>
          <a:p>
            <a:pPr algn="l" indent="0" marL="0">
              <a:lnSpc>
                <a:spcPts val="7750"/>
              </a:lnSpc>
              <a:buNone/>
            </a:pPr>
            <a:r>
              <a:rPr lang="en-US" sz="4850" dirty="0">
                <a:solidFill>
                  <a:srgbClr val="E5E0DF"/>
                </a:solidFill>
                <a:latin typeface="Roboto Light" pitchFamily="34" charset="0"/>
                <a:ea typeface="Roboto Light" pitchFamily="34" charset="-122"/>
                <a:cs typeface="Roboto Light" pitchFamily="34" charset="-120"/>
              </a:rPr>
              <a:t>Kapınıza Teslimat</a:t>
            </a:r>
            <a:endParaRPr lang="en-US" sz="4850" dirty="0"/>
          </a:p>
        </p:txBody>
      </p:sp>
      <p:sp>
        <p:nvSpPr>
          <p:cNvPr id="12" name="Text 7"/>
          <p:cNvSpPr/>
          <p:nvPr/>
        </p:nvSpPr>
        <p:spPr>
          <a:xfrm>
            <a:off x="2990493" y="12689492"/>
            <a:ext cx="10255448" cy="2965660"/>
          </a:xfrm>
          <a:prstGeom prst="rect">
            <a:avLst/>
          </a:prstGeom>
          <a:noFill/>
          <a:ln/>
        </p:spPr>
        <p:txBody>
          <a:bodyPr wrap="square" lIns="0" tIns="0" rIns="0" bIns="0" rtlCol="0" anchor="t"/>
          <a:lstStyle/>
          <a:p>
            <a:pPr algn="l" indent="0" marL="0">
              <a:lnSpc>
                <a:spcPts val="7750"/>
              </a:lnSpc>
              <a:buNone/>
            </a:pPr>
            <a:r>
              <a:rPr lang="en-US" sz="4850" dirty="0">
                <a:solidFill>
                  <a:srgbClr val="E5E0DF"/>
                </a:solidFill>
                <a:latin typeface="Roboto Light" pitchFamily="34" charset="0"/>
                <a:ea typeface="Roboto Light" pitchFamily="34" charset="-122"/>
                <a:cs typeface="Roboto Light" pitchFamily="34" charset="-120"/>
              </a:rPr>
              <a:t>İstanbul Avrupa Yakası'ndaki tüm işyerlerine öğle yemeği saatinde sıcak servis.</a:t>
            </a:r>
            <a:endParaRPr lang="en-US" sz="4850" dirty="0"/>
          </a:p>
        </p:txBody>
      </p:sp>
      <p:sp>
        <p:nvSpPr>
          <p:cNvPr id="13" name="Shape 8"/>
          <p:cNvSpPr/>
          <p:nvPr/>
        </p:nvSpPr>
        <p:spPr>
          <a:xfrm>
            <a:off x="1384459" y="16705267"/>
            <a:ext cx="1111925" cy="1112033"/>
          </a:xfrm>
          <a:prstGeom prst="roundRect">
            <a:avLst>
              <a:gd name="adj" fmla="val 18668"/>
            </a:avLst>
          </a:prstGeom>
          <a:solidFill>
            <a:srgbClr val="3D3D42"/>
          </a:solidFill>
          <a:ln w="30480">
            <a:solidFill>
              <a:srgbClr val="56565B"/>
            </a:solidFill>
            <a:prstDash val="solid"/>
          </a:ln>
        </p:spPr>
      </p:sp>
      <p:pic>
        <p:nvPicPr>
          <p:cNvPr id="14" name="Image 3" descr="preencoded.png">    </p:cNvPr>
          <p:cNvPicPr>
            <a:picLocks noChangeAspect="1"/>
          </p:cNvPicPr>
          <p:nvPr/>
        </p:nvPicPr>
        <p:blipFill>
          <a:blip r:embed="rId4"/>
          <a:stretch>
            <a:fillRect/>
          </a:stretch>
        </p:blipFill>
        <p:spPr>
          <a:xfrm>
            <a:off x="1569720" y="16797847"/>
            <a:ext cx="741283" cy="926754"/>
          </a:xfrm>
          <a:prstGeom prst="rect">
            <a:avLst/>
          </a:prstGeom>
        </p:spPr>
      </p:pic>
      <p:sp>
        <p:nvSpPr>
          <p:cNvPr id="15" name="Text 9"/>
          <p:cNvSpPr/>
          <p:nvPr/>
        </p:nvSpPr>
        <p:spPr>
          <a:xfrm>
            <a:off x="2990493" y="16705267"/>
            <a:ext cx="10255448" cy="988553"/>
          </a:xfrm>
          <a:prstGeom prst="rect">
            <a:avLst/>
          </a:prstGeom>
          <a:noFill/>
          <a:ln/>
        </p:spPr>
        <p:txBody>
          <a:bodyPr wrap="none" lIns="0" tIns="0" rIns="0" bIns="0" rtlCol="0" anchor="t"/>
          <a:lstStyle/>
          <a:p>
            <a:pPr algn="l" indent="0" marL="0">
              <a:lnSpc>
                <a:spcPts val="7750"/>
              </a:lnSpc>
              <a:buNone/>
            </a:pPr>
            <a:r>
              <a:rPr lang="en-US" sz="4850" dirty="0">
                <a:solidFill>
                  <a:srgbClr val="E5E0DF"/>
                </a:solidFill>
                <a:latin typeface="Roboto Light" pitchFamily="34" charset="0"/>
                <a:ea typeface="Roboto Light" pitchFamily="34" charset="-122"/>
                <a:cs typeface="Roboto Light" pitchFamily="34" charset="-120"/>
              </a:rPr>
              <a:t>Ekonomik Fiyatlar</a:t>
            </a:r>
            <a:endParaRPr lang="en-US" sz="4850" dirty="0"/>
          </a:p>
        </p:txBody>
      </p:sp>
      <p:sp>
        <p:nvSpPr>
          <p:cNvPr id="16" name="Text 10"/>
          <p:cNvSpPr/>
          <p:nvPr/>
        </p:nvSpPr>
        <p:spPr>
          <a:xfrm>
            <a:off x="2990493" y="17990315"/>
            <a:ext cx="10255448" cy="1977107"/>
          </a:xfrm>
          <a:prstGeom prst="rect">
            <a:avLst/>
          </a:prstGeom>
          <a:noFill/>
          <a:ln/>
        </p:spPr>
        <p:txBody>
          <a:bodyPr wrap="square" lIns="0" tIns="0" rIns="0" bIns="0" rtlCol="0" anchor="t"/>
          <a:lstStyle/>
          <a:p>
            <a:pPr algn="l" indent="0" marL="0">
              <a:lnSpc>
                <a:spcPts val="7750"/>
              </a:lnSpc>
              <a:buNone/>
            </a:pPr>
            <a:r>
              <a:rPr lang="en-US" sz="4850" dirty="0">
                <a:solidFill>
                  <a:srgbClr val="E5E0DF"/>
                </a:solidFill>
                <a:latin typeface="Roboto Light" pitchFamily="34" charset="0"/>
                <a:ea typeface="Roboto Light" pitchFamily="34" charset="-122"/>
                <a:cs typeface="Roboto Light" pitchFamily="34" charset="-120"/>
              </a:rPr>
              <a:t>Uygun fiyatlarla kaliteli ve doyurucu öğle yemeği çözümü sunuyoruz.</a:t>
            </a:r>
            <a:endParaRPr lang="en-US" sz="4850" dirty="0"/>
          </a:p>
        </p:txBody>
      </p:sp>
      <p:sp>
        <p:nvSpPr>
          <p:cNvPr id="17" name="Text 11"/>
          <p:cNvSpPr/>
          <p:nvPr/>
        </p:nvSpPr>
        <p:spPr>
          <a:xfrm>
            <a:off x="1384459" y="20523379"/>
            <a:ext cx="11861483" cy="2965660"/>
          </a:xfrm>
          <a:prstGeom prst="rect">
            <a:avLst/>
          </a:prstGeom>
          <a:noFill/>
          <a:ln/>
        </p:spPr>
        <p:txBody>
          <a:bodyPr wrap="square" lIns="0" tIns="0" rIns="0" bIns="0" rtlCol="0" anchor="t"/>
          <a:lstStyle/>
          <a:p>
            <a:pPr algn="l" indent="0" marL="0">
              <a:lnSpc>
                <a:spcPts val="7750"/>
              </a:lnSpc>
              <a:buNone/>
            </a:pPr>
            <a:r>
              <a:rPr lang="en-US" sz="4850" dirty="0">
                <a:solidFill>
                  <a:srgbClr val="E5E0DF"/>
                </a:solidFill>
                <a:latin typeface="Roboto Light" pitchFamily="34" charset="0"/>
                <a:ea typeface="Roboto Light" pitchFamily="34" charset="-122"/>
                <a:cs typeface="Roboto Light" pitchFamily="34" charset="-120"/>
              </a:rPr>
              <a:t>ECZA YEMEK ile öğle yemeği organizasyonunuz artık çok daha kolay ve lezzetli!</a:t>
            </a:r>
            <a:endParaRPr lang="en-US" sz="4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14" y="0"/>
            <a:ext cx="14628971" cy="9267539"/>
          </a:xfrm>
          <a:prstGeom prst="rect">
            <a:avLst/>
          </a:prstGeom>
        </p:spPr>
      </p:pic>
      <p:sp>
        <p:nvSpPr>
          <p:cNvPr id="3" name="Text 0"/>
          <p:cNvSpPr/>
          <p:nvPr/>
        </p:nvSpPr>
        <p:spPr>
          <a:xfrm>
            <a:off x="1384459" y="12170686"/>
            <a:ext cx="11861483" cy="2471264"/>
          </a:xfrm>
          <a:prstGeom prst="rect">
            <a:avLst/>
          </a:prstGeom>
          <a:noFill/>
          <a:ln/>
        </p:spPr>
        <p:txBody>
          <a:bodyPr wrap="square" lIns="0" tIns="0" rIns="0" bIns="0" rtlCol="0" anchor="t"/>
          <a:lstStyle/>
          <a:p>
            <a:pPr algn="l" indent="0" marL="0">
              <a:lnSpc>
                <a:spcPts val="9700"/>
              </a:lnSpc>
              <a:buNone/>
            </a:pPr>
            <a:r>
              <a:rPr lang="en-US" sz="7750" dirty="0">
                <a:solidFill>
                  <a:srgbClr val="F2F2F3"/>
                </a:solidFill>
                <a:latin typeface="Poppins Light" pitchFamily="34" charset="0"/>
                <a:ea typeface="Poppins Light" pitchFamily="34" charset="-122"/>
                <a:cs typeface="Poppins Light" pitchFamily="34" charset="-120"/>
              </a:rPr>
              <a:t>Her Gün Farklı 4 Çeşit Lezzet</a:t>
            </a:r>
            <a:endParaRPr lang="en-US" sz="7750" dirty="0"/>
          </a:p>
        </p:txBody>
      </p:sp>
      <p:sp>
        <p:nvSpPr>
          <p:cNvPr id="4" name="Text 1"/>
          <p:cNvSpPr/>
          <p:nvPr/>
        </p:nvSpPr>
        <p:spPr>
          <a:xfrm>
            <a:off x="1384459" y="15197907"/>
            <a:ext cx="11861483" cy="7908427"/>
          </a:xfrm>
          <a:prstGeom prst="rect">
            <a:avLst/>
          </a:prstGeom>
          <a:noFill/>
          <a:ln/>
        </p:spPr>
        <p:txBody>
          <a:bodyPr wrap="square" lIns="0" tIns="0" rIns="0" bIns="0" rtlCol="0" anchor="t"/>
          <a:lstStyle/>
          <a:p>
            <a:pPr algn="l" indent="0" marL="0">
              <a:lnSpc>
                <a:spcPts val="7750"/>
              </a:lnSpc>
              <a:buNone/>
            </a:pPr>
            <a:r>
              <a:rPr lang="en-US" sz="4850" dirty="0">
                <a:solidFill>
                  <a:srgbClr val="E5E0DF"/>
                </a:solidFill>
                <a:latin typeface="Roboto Light" pitchFamily="34" charset="0"/>
                <a:ea typeface="Roboto Light" pitchFamily="34" charset="-122"/>
                <a:cs typeface="Roboto Light" pitchFamily="34" charset="-120"/>
              </a:rPr>
              <a:t>ECZA YEMEK olarak her gün farklı 4 çeşit yemek sunuyoruz. Ana yemek, yan yemek, çorba ve pilav/makarna çeşitleri ile damak tadınıza hitap ediyoruz. Menülerimiz geleneksel Türk mutfağının en sevilen lezzetlerinden oluşuyor ve her öğünde farklı seçenekler sunarak tekdüzelikten kurtarıyoruz.</a:t>
            </a:r>
            <a:endParaRPr lang="en-US" sz="4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1384459" y="2025927"/>
            <a:ext cx="11861483" cy="2471264"/>
          </a:xfrm>
          <a:prstGeom prst="rect">
            <a:avLst/>
          </a:prstGeom>
          <a:noFill/>
          <a:ln/>
        </p:spPr>
        <p:txBody>
          <a:bodyPr wrap="square" lIns="0" tIns="0" rIns="0" bIns="0" rtlCol="0" anchor="t"/>
          <a:lstStyle/>
          <a:p>
            <a:pPr algn="l" indent="0" marL="0">
              <a:lnSpc>
                <a:spcPts val="9700"/>
              </a:lnSpc>
              <a:buNone/>
            </a:pPr>
            <a:r>
              <a:rPr lang="en-US" sz="7750" dirty="0">
                <a:solidFill>
                  <a:srgbClr val="F2F2F3"/>
                </a:solidFill>
                <a:latin typeface="Poppins Light" pitchFamily="34" charset="0"/>
                <a:ea typeface="Poppins Light" pitchFamily="34" charset="-122"/>
                <a:cs typeface="Poppins Light" pitchFamily="34" charset="-120"/>
              </a:rPr>
              <a:t>Tek Kullanımlık Hijyenik Kaplar</a:t>
            </a:r>
            <a:endParaRPr lang="en-US" sz="7750" dirty="0"/>
          </a:p>
        </p:txBody>
      </p:sp>
      <p:pic>
        <p:nvPicPr>
          <p:cNvPr id="3" name="Image 0" descr="preencoded.png">    </p:cNvPr>
          <p:cNvPicPr>
            <a:picLocks noChangeAspect="1"/>
          </p:cNvPicPr>
          <p:nvPr/>
        </p:nvPicPr>
        <p:blipFill>
          <a:blip r:embed="rId1"/>
          <a:stretch>
            <a:fillRect/>
          </a:stretch>
        </p:blipFill>
        <p:spPr>
          <a:xfrm>
            <a:off x="1384459" y="5609106"/>
            <a:ext cx="5066348" cy="3466724"/>
          </a:xfrm>
          <a:prstGeom prst="rect">
            <a:avLst/>
          </a:prstGeom>
        </p:spPr>
      </p:pic>
      <p:sp>
        <p:nvSpPr>
          <p:cNvPr id="4" name="Text 1"/>
          <p:cNvSpPr/>
          <p:nvPr/>
        </p:nvSpPr>
        <p:spPr>
          <a:xfrm>
            <a:off x="7664291" y="5497891"/>
            <a:ext cx="5589151" cy="16805408"/>
          </a:xfrm>
          <a:prstGeom prst="rect">
            <a:avLst/>
          </a:prstGeom>
          <a:noFill/>
          <a:ln/>
        </p:spPr>
        <p:txBody>
          <a:bodyPr wrap="square" lIns="0" tIns="0" rIns="0" bIns="0" rtlCol="0" anchor="t"/>
          <a:lstStyle/>
          <a:p>
            <a:pPr algn="l" indent="0" marL="0">
              <a:lnSpc>
                <a:spcPts val="7750"/>
              </a:lnSpc>
              <a:buNone/>
            </a:pPr>
            <a:r>
              <a:rPr lang="en-US" sz="4850" dirty="0">
                <a:solidFill>
                  <a:srgbClr val="E5E0DF"/>
                </a:solidFill>
                <a:latin typeface="Roboto Light" pitchFamily="34" charset="0"/>
                <a:ea typeface="Roboto Light" pitchFamily="34" charset="-122"/>
                <a:cs typeface="Roboto Light" pitchFamily="34" charset="-120"/>
              </a:rPr>
              <a:t>Yemeklerimiz, geri dönüşüme uygun PP5 tek kullanımlık kaplarda servis edilmektedir. Bu kaplar hem hijyen standartlarını en üst seviyede tutmamızı sağlıyor hem de çevreye duyarlı bir yaklaşım sunuyor. Yemeklerinizi güvenle tüketebilir, kullandıktan sonra geri dönüşüme katkıda bulunabilirsiniz.</a:t>
            </a:r>
            <a:endParaRPr lang="en-US" sz="4850" dirty="0"/>
          </a:p>
        </p:txBody>
      </p:sp>
      <p:sp>
        <p:nvSpPr>
          <p:cNvPr id="5" name="Text 2"/>
          <p:cNvSpPr/>
          <p:nvPr/>
        </p:nvSpPr>
        <p:spPr>
          <a:xfrm>
            <a:off x="7664291" y="22748041"/>
            <a:ext cx="5589151" cy="790771"/>
          </a:xfrm>
          <a:prstGeom prst="rect">
            <a:avLst/>
          </a:prstGeom>
          <a:noFill/>
          <a:ln/>
        </p:spPr>
        <p:txBody>
          <a:bodyPr wrap="none" lIns="0" tIns="0" rIns="0" bIns="0" rtlCol="0" anchor="t"/>
          <a:lstStyle/>
          <a:p>
            <a:pPr algn="l" indent="0" marL="0">
              <a:lnSpc>
                <a:spcPts val="6200"/>
              </a:lnSpc>
              <a:buNone/>
            </a:pPr>
            <a:endParaRPr lang="en-US" sz="3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14" y="0"/>
            <a:ext cx="14628971" cy="9267539"/>
          </a:xfrm>
          <a:prstGeom prst="rect">
            <a:avLst/>
          </a:prstGeom>
        </p:spPr>
      </p:pic>
      <p:sp>
        <p:nvSpPr>
          <p:cNvPr id="3" name="Text 0"/>
          <p:cNvSpPr/>
          <p:nvPr/>
        </p:nvSpPr>
        <p:spPr>
          <a:xfrm>
            <a:off x="1384459" y="11676409"/>
            <a:ext cx="11861483" cy="2471264"/>
          </a:xfrm>
          <a:prstGeom prst="rect">
            <a:avLst/>
          </a:prstGeom>
          <a:noFill/>
          <a:ln/>
        </p:spPr>
        <p:txBody>
          <a:bodyPr wrap="square" lIns="0" tIns="0" rIns="0" bIns="0" rtlCol="0" anchor="t"/>
          <a:lstStyle/>
          <a:p>
            <a:pPr algn="l" indent="0" marL="0">
              <a:lnSpc>
                <a:spcPts val="9700"/>
              </a:lnSpc>
              <a:buNone/>
            </a:pPr>
            <a:r>
              <a:rPr lang="en-US" sz="7750" dirty="0">
                <a:solidFill>
                  <a:srgbClr val="F2F2F3"/>
                </a:solidFill>
                <a:latin typeface="Poppins Light" pitchFamily="34" charset="0"/>
                <a:ea typeface="Poppins Light" pitchFamily="34" charset="-122"/>
                <a:cs typeface="Poppins Light" pitchFamily="34" charset="-120"/>
              </a:rPr>
              <a:t>Daima Sıcak Yemek Garantisi</a:t>
            </a:r>
            <a:endParaRPr lang="en-US" sz="7750" dirty="0"/>
          </a:p>
        </p:txBody>
      </p:sp>
      <p:sp>
        <p:nvSpPr>
          <p:cNvPr id="4" name="Text 1"/>
          <p:cNvSpPr/>
          <p:nvPr/>
        </p:nvSpPr>
        <p:spPr>
          <a:xfrm>
            <a:off x="1384459" y="14703631"/>
            <a:ext cx="11861483" cy="8896981"/>
          </a:xfrm>
          <a:prstGeom prst="rect">
            <a:avLst/>
          </a:prstGeom>
          <a:noFill/>
          <a:ln/>
        </p:spPr>
        <p:txBody>
          <a:bodyPr wrap="square" lIns="0" tIns="0" rIns="0" bIns="0" rtlCol="0" anchor="t"/>
          <a:lstStyle/>
          <a:p>
            <a:pPr algn="l" indent="0" marL="0">
              <a:lnSpc>
                <a:spcPts val="7750"/>
              </a:lnSpc>
              <a:buNone/>
            </a:pPr>
            <a:r>
              <a:rPr lang="en-US" sz="4850" dirty="0">
                <a:solidFill>
                  <a:srgbClr val="E5E0DF"/>
                </a:solidFill>
                <a:latin typeface="Roboto Light" pitchFamily="34" charset="0"/>
                <a:ea typeface="Roboto Light" pitchFamily="34" charset="-122"/>
                <a:cs typeface="Roboto Light" pitchFamily="34" charset="-120"/>
              </a:rPr>
              <a:t>ECZA YEMEK olarak en çok önem verdiğimiz konulardan biri, yemeklerin sıcaklığını korumak. Özel tasarlanmış termal taşıma çantalarımız ve zamanında teslimat sistemimiz sayesinde yemekleriniz her zaman sıcak bir şekilde masanıza ulaşıyor. Soğuk yemek endişesi olmadan, taze pişmiş gibi lezzetli yemeklerin tadını çıkarabilirsiniz.</a:t>
            </a:r>
            <a:endParaRPr lang="en-US" sz="4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000000">
              <a:alpha val="80000"/>
            </a:srgbClr>
          </a:solidFill>
          <a:ln/>
        </p:spPr>
      </p:sp>
      <p:sp>
        <p:nvSpPr>
          <p:cNvPr id="4" name="Text 1"/>
          <p:cNvSpPr/>
          <p:nvPr/>
        </p:nvSpPr>
        <p:spPr>
          <a:xfrm>
            <a:off x="1384459" y="5170913"/>
            <a:ext cx="11861483" cy="2471264"/>
          </a:xfrm>
          <a:prstGeom prst="rect">
            <a:avLst/>
          </a:prstGeom>
          <a:noFill/>
          <a:ln/>
        </p:spPr>
        <p:txBody>
          <a:bodyPr wrap="square" lIns="0" tIns="0" rIns="0" bIns="0" rtlCol="0" anchor="t"/>
          <a:lstStyle/>
          <a:p>
            <a:pPr algn="l" indent="0" marL="0">
              <a:lnSpc>
                <a:spcPts val="9700"/>
              </a:lnSpc>
              <a:buNone/>
            </a:pPr>
            <a:r>
              <a:rPr lang="en-US" sz="7750" dirty="0">
                <a:solidFill>
                  <a:srgbClr val="F2F2F3"/>
                </a:solidFill>
                <a:latin typeface="Poppins Light" pitchFamily="34" charset="0"/>
                <a:ea typeface="Poppins Light" pitchFamily="34" charset="-122"/>
                <a:cs typeface="Poppins Light" pitchFamily="34" charset="-120"/>
              </a:rPr>
              <a:t>Kişi Sınırlaması Olmadan Hizmet</a:t>
            </a:r>
            <a:endParaRPr lang="en-US" sz="7750" dirty="0"/>
          </a:p>
        </p:txBody>
      </p:sp>
      <p:sp>
        <p:nvSpPr>
          <p:cNvPr id="5" name="Shape 2"/>
          <p:cNvSpPr/>
          <p:nvPr/>
        </p:nvSpPr>
        <p:spPr>
          <a:xfrm>
            <a:off x="1384459" y="8754092"/>
            <a:ext cx="1111925" cy="1112033"/>
          </a:xfrm>
          <a:prstGeom prst="roundRect">
            <a:avLst>
              <a:gd name="adj" fmla="val 18668"/>
            </a:avLst>
          </a:prstGeom>
          <a:solidFill>
            <a:srgbClr val="3D3D42"/>
          </a:solidFill>
          <a:ln w="30480">
            <a:solidFill>
              <a:srgbClr val="56565B"/>
            </a:solidFill>
            <a:prstDash val="solid"/>
          </a:ln>
        </p:spPr>
      </p:sp>
      <p:sp>
        <p:nvSpPr>
          <p:cNvPr id="6" name="Text 3"/>
          <p:cNvSpPr/>
          <p:nvPr/>
        </p:nvSpPr>
        <p:spPr>
          <a:xfrm>
            <a:off x="2990493" y="8754092"/>
            <a:ext cx="10255448" cy="988553"/>
          </a:xfrm>
          <a:prstGeom prst="rect">
            <a:avLst/>
          </a:prstGeom>
          <a:noFill/>
          <a:ln/>
        </p:spPr>
        <p:txBody>
          <a:bodyPr wrap="none" lIns="0" tIns="0" rIns="0" bIns="0" rtlCol="0" anchor="t"/>
          <a:lstStyle/>
          <a:p>
            <a:pPr algn="l" indent="0" marL="0">
              <a:lnSpc>
                <a:spcPts val="7750"/>
              </a:lnSpc>
              <a:buNone/>
            </a:pPr>
            <a:r>
              <a:rPr lang="en-US" sz="4850" dirty="0">
                <a:solidFill>
                  <a:srgbClr val="E5E0DF"/>
                </a:solidFill>
                <a:latin typeface="Roboto Light" pitchFamily="34" charset="0"/>
                <a:ea typeface="Roboto Light" pitchFamily="34" charset="-122"/>
                <a:cs typeface="Roboto Light" pitchFamily="34" charset="-120"/>
              </a:rPr>
              <a:t>Esnek Sipariş</a:t>
            </a:r>
            <a:endParaRPr lang="en-US" sz="4850" dirty="0"/>
          </a:p>
        </p:txBody>
      </p:sp>
      <p:sp>
        <p:nvSpPr>
          <p:cNvPr id="7" name="Text 4"/>
          <p:cNvSpPr/>
          <p:nvPr/>
        </p:nvSpPr>
        <p:spPr>
          <a:xfrm>
            <a:off x="2990493" y="10039140"/>
            <a:ext cx="10255448" cy="2965660"/>
          </a:xfrm>
          <a:prstGeom prst="rect">
            <a:avLst/>
          </a:prstGeom>
          <a:noFill/>
          <a:ln/>
        </p:spPr>
        <p:txBody>
          <a:bodyPr wrap="square" lIns="0" tIns="0" rIns="0" bIns="0" rtlCol="0" anchor="t"/>
          <a:lstStyle/>
          <a:p>
            <a:pPr algn="l" indent="0" marL="0">
              <a:lnSpc>
                <a:spcPts val="7750"/>
              </a:lnSpc>
              <a:buNone/>
            </a:pPr>
            <a:r>
              <a:rPr lang="en-US" sz="4850" dirty="0">
                <a:solidFill>
                  <a:srgbClr val="E5E0DF"/>
                </a:solidFill>
                <a:latin typeface="Roboto Light" pitchFamily="34" charset="0"/>
                <a:ea typeface="Roboto Light" pitchFamily="34" charset="-122"/>
                <a:cs typeface="Roboto Light" pitchFamily="34" charset="-120"/>
              </a:rPr>
              <a:t>İster 5 kişilik küçük bir ofis, ister 100+ kişilik büyük bir şirket olun - tüm ihtiyaçlarınıza cevap veriyoruz.</a:t>
            </a:r>
            <a:endParaRPr lang="en-US" sz="4850" dirty="0"/>
          </a:p>
        </p:txBody>
      </p:sp>
      <p:sp>
        <p:nvSpPr>
          <p:cNvPr id="8" name="Shape 5"/>
          <p:cNvSpPr/>
          <p:nvPr/>
        </p:nvSpPr>
        <p:spPr>
          <a:xfrm>
            <a:off x="1384459" y="14054915"/>
            <a:ext cx="1111925" cy="1112033"/>
          </a:xfrm>
          <a:prstGeom prst="roundRect">
            <a:avLst>
              <a:gd name="adj" fmla="val 18668"/>
            </a:avLst>
          </a:prstGeom>
          <a:solidFill>
            <a:srgbClr val="3D3D42"/>
          </a:solidFill>
          <a:ln w="30480">
            <a:solidFill>
              <a:srgbClr val="56565B"/>
            </a:solidFill>
            <a:prstDash val="solid"/>
          </a:ln>
        </p:spPr>
      </p:sp>
      <p:sp>
        <p:nvSpPr>
          <p:cNvPr id="9" name="Text 6"/>
          <p:cNvSpPr/>
          <p:nvPr/>
        </p:nvSpPr>
        <p:spPr>
          <a:xfrm>
            <a:off x="2990493" y="14054915"/>
            <a:ext cx="10255448" cy="988553"/>
          </a:xfrm>
          <a:prstGeom prst="rect">
            <a:avLst/>
          </a:prstGeom>
          <a:noFill/>
          <a:ln/>
        </p:spPr>
        <p:txBody>
          <a:bodyPr wrap="none" lIns="0" tIns="0" rIns="0" bIns="0" rtlCol="0" anchor="t"/>
          <a:lstStyle/>
          <a:p>
            <a:pPr algn="l" indent="0" marL="0">
              <a:lnSpc>
                <a:spcPts val="7750"/>
              </a:lnSpc>
              <a:buNone/>
            </a:pPr>
            <a:r>
              <a:rPr lang="en-US" sz="4850" dirty="0">
                <a:solidFill>
                  <a:srgbClr val="E5E0DF"/>
                </a:solidFill>
                <a:latin typeface="Roboto Light" pitchFamily="34" charset="0"/>
                <a:ea typeface="Roboto Light" pitchFamily="34" charset="-122"/>
                <a:cs typeface="Roboto Light" pitchFamily="34" charset="-120"/>
              </a:rPr>
              <a:t>Kolay Organizasyon</a:t>
            </a:r>
            <a:endParaRPr lang="en-US" sz="4850" dirty="0"/>
          </a:p>
        </p:txBody>
      </p:sp>
      <p:sp>
        <p:nvSpPr>
          <p:cNvPr id="10" name="Text 7"/>
          <p:cNvSpPr/>
          <p:nvPr/>
        </p:nvSpPr>
        <p:spPr>
          <a:xfrm>
            <a:off x="2990493" y="15339963"/>
            <a:ext cx="10255448" cy="1977107"/>
          </a:xfrm>
          <a:prstGeom prst="rect">
            <a:avLst/>
          </a:prstGeom>
          <a:noFill/>
          <a:ln/>
        </p:spPr>
        <p:txBody>
          <a:bodyPr wrap="square" lIns="0" tIns="0" rIns="0" bIns="0" rtlCol="0" anchor="t"/>
          <a:lstStyle/>
          <a:p>
            <a:pPr algn="l" indent="0" marL="0">
              <a:lnSpc>
                <a:spcPts val="7750"/>
              </a:lnSpc>
              <a:buNone/>
            </a:pPr>
            <a:r>
              <a:rPr lang="en-US" sz="4850" dirty="0">
                <a:solidFill>
                  <a:srgbClr val="E5E0DF"/>
                </a:solidFill>
                <a:latin typeface="Roboto Light" pitchFamily="34" charset="0"/>
                <a:ea typeface="Roboto Light" pitchFamily="34" charset="-122"/>
                <a:cs typeface="Roboto Light" pitchFamily="34" charset="-120"/>
              </a:rPr>
              <a:t>Aylık düzenli siparişlerinizi kolayca planlayabilirsiniz.</a:t>
            </a:r>
            <a:endParaRPr lang="en-US" sz="4850" dirty="0"/>
          </a:p>
        </p:txBody>
      </p:sp>
      <p:sp>
        <p:nvSpPr>
          <p:cNvPr id="11" name="Text 8"/>
          <p:cNvSpPr/>
          <p:nvPr/>
        </p:nvSpPr>
        <p:spPr>
          <a:xfrm>
            <a:off x="1384459" y="17873027"/>
            <a:ext cx="11861483" cy="2965660"/>
          </a:xfrm>
          <a:prstGeom prst="rect">
            <a:avLst/>
          </a:prstGeom>
          <a:noFill/>
          <a:ln/>
        </p:spPr>
        <p:txBody>
          <a:bodyPr wrap="square" lIns="0" tIns="0" rIns="0" bIns="0" rtlCol="0" anchor="t"/>
          <a:lstStyle/>
          <a:p>
            <a:pPr algn="l" indent="0" marL="0">
              <a:lnSpc>
                <a:spcPts val="7750"/>
              </a:lnSpc>
              <a:buNone/>
            </a:pPr>
            <a:r>
              <a:rPr lang="en-US" sz="4850" dirty="0">
                <a:solidFill>
                  <a:srgbClr val="E5E0DF"/>
                </a:solidFill>
                <a:latin typeface="Roboto Light" pitchFamily="34" charset="0"/>
                <a:ea typeface="Roboto Light" pitchFamily="34" charset="-122"/>
                <a:cs typeface="Roboto Light" pitchFamily="34" charset="-120"/>
              </a:rPr>
              <a:t>Her büyüklükteki işletme için uygun, pratik ve lezzetli yemek çözümleri ECZA YEMEK'te!</a:t>
            </a:r>
            <a:endParaRPr lang="en-US" sz="4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14" y="0"/>
            <a:ext cx="14628971" cy="9267539"/>
          </a:xfrm>
          <a:prstGeom prst="rect">
            <a:avLst/>
          </a:prstGeom>
        </p:spPr>
      </p:pic>
      <p:sp>
        <p:nvSpPr>
          <p:cNvPr id="3" name="Text 0"/>
          <p:cNvSpPr/>
          <p:nvPr/>
        </p:nvSpPr>
        <p:spPr>
          <a:xfrm>
            <a:off x="1384459" y="11676409"/>
            <a:ext cx="11861483" cy="2471264"/>
          </a:xfrm>
          <a:prstGeom prst="rect">
            <a:avLst/>
          </a:prstGeom>
          <a:noFill/>
          <a:ln/>
        </p:spPr>
        <p:txBody>
          <a:bodyPr wrap="square" lIns="0" tIns="0" rIns="0" bIns="0" rtlCol="0" anchor="t"/>
          <a:lstStyle/>
          <a:p>
            <a:pPr algn="l" indent="0" marL="0">
              <a:lnSpc>
                <a:spcPts val="9700"/>
              </a:lnSpc>
              <a:buNone/>
            </a:pPr>
            <a:r>
              <a:rPr lang="en-US" sz="7750" dirty="0">
                <a:solidFill>
                  <a:srgbClr val="F2F2F3"/>
                </a:solidFill>
                <a:latin typeface="Poppins Light" pitchFamily="34" charset="0"/>
                <a:ea typeface="Poppins Light" pitchFamily="34" charset="-122"/>
                <a:cs typeface="Poppins Light" pitchFamily="34" charset="-120"/>
              </a:rPr>
              <a:t>Sadece Öğle Yemeği - Tam İhtiyacınız Olan</a:t>
            </a:r>
            <a:endParaRPr lang="en-US" sz="7750" dirty="0"/>
          </a:p>
        </p:txBody>
      </p:sp>
      <p:sp>
        <p:nvSpPr>
          <p:cNvPr id="4" name="Text 1"/>
          <p:cNvSpPr/>
          <p:nvPr/>
        </p:nvSpPr>
        <p:spPr>
          <a:xfrm>
            <a:off x="1384459" y="14703631"/>
            <a:ext cx="11861483" cy="8896981"/>
          </a:xfrm>
          <a:prstGeom prst="rect">
            <a:avLst/>
          </a:prstGeom>
          <a:noFill/>
          <a:ln/>
        </p:spPr>
        <p:txBody>
          <a:bodyPr wrap="square" lIns="0" tIns="0" rIns="0" bIns="0" rtlCol="0" anchor="t"/>
          <a:lstStyle/>
          <a:p>
            <a:pPr algn="l" indent="0" marL="0">
              <a:lnSpc>
                <a:spcPts val="7750"/>
              </a:lnSpc>
              <a:buNone/>
            </a:pPr>
            <a:r>
              <a:rPr lang="en-US" sz="4850" dirty="0">
                <a:solidFill>
                  <a:srgbClr val="E5E0DF"/>
                </a:solidFill>
                <a:latin typeface="Roboto Light" pitchFamily="34" charset="0"/>
                <a:ea typeface="Roboto Light" pitchFamily="34" charset="-122"/>
                <a:cs typeface="Roboto Light" pitchFamily="34" charset="-120"/>
              </a:rPr>
              <a:t>ECZA YEMEK olarak sadece öğle yemeği hizmeti veriyoruz. Bu odaklanmış yaklaşım, işimizi en iyi şekilde yapmamızı ve öğle yemeği konusunda uzmanlaşmamızı sağlıyor. İş gününün en önemli molası olan öğle yemeğinde çalışanlarınızın enerjisini yükselterek verimliliği artırıyoruz. Tam zamanında, tam ihtiyacınız olan yemek hizmetini sunuyoruz.</a:t>
            </a:r>
            <a:endParaRPr lang="en-US" sz="48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1384459" y="1685494"/>
            <a:ext cx="11861483" cy="2347666"/>
          </a:xfrm>
          <a:prstGeom prst="rect">
            <a:avLst/>
          </a:prstGeom>
          <a:noFill/>
          <a:ln/>
        </p:spPr>
        <p:txBody>
          <a:bodyPr wrap="square" lIns="0" tIns="0" rIns="0" bIns="0" rtlCol="0" anchor="t"/>
          <a:lstStyle/>
          <a:p>
            <a:pPr algn="l" indent="0" marL="0">
              <a:lnSpc>
                <a:spcPts val="9200"/>
              </a:lnSpc>
              <a:buNone/>
            </a:pPr>
            <a:r>
              <a:rPr lang="en-US" sz="7350" dirty="0">
                <a:solidFill>
                  <a:srgbClr val="F2F2F3"/>
                </a:solidFill>
                <a:latin typeface="Poppins Light" pitchFamily="34" charset="0"/>
                <a:ea typeface="Poppins Light" pitchFamily="34" charset="-122"/>
                <a:cs typeface="Poppins Light" pitchFamily="34" charset="-120"/>
              </a:rPr>
              <a:t>Hijyenik Üretim ve Servis Standartları</a:t>
            </a:r>
            <a:endParaRPr lang="en-US" sz="7350" dirty="0"/>
          </a:p>
        </p:txBody>
      </p:sp>
      <p:sp>
        <p:nvSpPr>
          <p:cNvPr id="3" name="Shape 1"/>
          <p:cNvSpPr/>
          <p:nvPr/>
        </p:nvSpPr>
        <p:spPr>
          <a:xfrm>
            <a:off x="1384459" y="4972178"/>
            <a:ext cx="11861483" cy="5961565"/>
          </a:xfrm>
          <a:prstGeom prst="roundRect">
            <a:avLst>
              <a:gd name="adj" fmla="val 3308"/>
            </a:avLst>
          </a:prstGeom>
          <a:solidFill>
            <a:srgbClr val="3D3D42"/>
          </a:solidFill>
          <a:ln w="22860">
            <a:solidFill>
              <a:srgbClr val="56565B"/>
            </a:solidFill>
            <a:prstDash val="solid"/>
          </a:ln>
        </p:spPr>
      </p:sp>
      <p:sp>
        <p:nvSpPr>
          <p:cNvPr id="4" name="Text 2"/>
          <p:cNvSpPr/>
          <p:nvPr/>
        </p:nvSpPr>
        <p:spPr>
          <a:xfrm>
            <a:off x="1876782" y="5464550"/>
            <a:ext cx="10876836" cy="939019"/>
          </a:xfrm>
          <a:prstGeom prst="rect">
            <a:avLst/>
          </a:prstGeom>
          <a:noFill/>
          <a:ln/>
        </p:spPr>
        <p:txBody>
          <a:bodyPr wrap="none" lIns="0" tIns="0" rIns="0" bIns="0" rtlCol="0" anchor="t"/>
          <a:lstStyle/>
          <a:p>
            <a:pPr algn="l" indent="0" marL="0">
              <a:lnSpc>
                <a:spcPts val="7350"/>
              </a:lnSpc>
              <a:buNone/>
            </a:pPr>
            <a:r>
              <a:rPr lang="en-US" sz="4600" dirty="0">
                <a:solidFill>
                  <a:srgbClr val="E5E0DF"/>
                </a:solidFill>
                <a:latin typeface="Roboto Light" pitchFamily="34" charset="0"/>
                <a:ea typeface="Roboto Light" pitchFamily="34" charset="-122"/>
                <a:cs typeface="Roboto Light" pitchFamily="34" charset="-120"/>
              </a:rPr>
              <a:t>Modern Mutfak</a:t>
            </a:r>
            <a:endParaRPr lang="en-US" sz="4600" dirty="0"/>
          </a:p>
        </p:txBody>
      </p:sp>
      <p:sp>
        <p:nvSpPr>
          <p:cNvPr id="5" name="Text 3"/>
          <p:cNvSpPr/>
          <p:nvPr/>
        </p:nvSpPr>
        <p:spPr>
          <a:xfrm>
            <a:off x="1876782" y="6685298"/>
            <a:ext cx="10876836" cy="3756074"/>
          </a:xfrm>
          <a:prstGeom prst="rect">
            <a:avLst/>
          </a:prstGeom>
          <a:noFill/>
          <a:ln/>
        </p:spPr>
        <p:txBody>
          <a:bodyPr wrap="square" lIns="0" tIns="0" rIns="0" bIns="0" rtlCol="0" anchor="t"/>
          <a:lstStyle/>
          <a:p>
            <a:pPr algn="l" indent="0" marL="0">
              <a:lnSpc>
                <a:spcPts val="7350"/>
              </a:lnSpc>
              <a:buNone/>
            </a:pPr>
            <a:r>
              <a:rPr lang="en-US" sz="4600" dirty="0">
                <a:solidFill>
                  <a:srgbClr val="E5E0DF"/>
                </a:solidFill>
                <a:latin typeface="Roboto Light" pitchFamily="34" charset="0"/>
                <a:ea typeface="Roboto Light" pitchFamily="34" charset="-122"/>
                <a:cs typeface="Roboto Light" pitchFamily="34" charset="-120"/>
              </a:rPr>
              <a:t>Tüm yemeklerimiz, sağlık ve hijyen standartlarına uygun, modern ekipmanlarla donatılmış mutfaklarımızda hazırlanmaktadır.</a:t>
            </a:r>
            <a:endParaRPr lang="en-US" sz="4600" dirty="0"/>
          </a:p>
        </p:txBody>
      </p:sp>
      <p:sp>
        <p:nvSpPr>
          <p:cNvPr id="6" name="Shape 4"/>
          <p:cNvSpPr/>
          <p:nvPr/>
        </p:nvSpPr>
        <p:spPr>
          <a:xfrm>
            <a:off x="1384459" y="11403253"/>
            <a:ext cx="11861483" cy="5022547"/>
          </a:xfrm>
          <a:prstGeom prst="roundRect">
            <a:avLst>
              <a:gd name="adj" fmla="val 3926"/>
            </a:avLst>
          </a:prstGeom>
          <a:solidFill>
            <a:srgbClr val="3D3D42"/>
          </a:solidFill>
          <a:ln w="22860">
            <a:solidFill>
              <a:srgbClr val="56565B"/>
            </a:solidFill>
            <a:prstDash val="solid"/>
          </a:ln>
        </p:spPr>
      </p:sp>
      <p:sp>
        <p:nvSpPr>
          <p:cNvPr id="7" name="Text 5"/>
          <p:cNvSpPr/>
          <p:nvPr/>
        </p:nvSpPr>
        <p:spPr>
          <a:xfrm>
            <a:off x="1876782" y="11895624"/>
            <a:ext cx="10876836" cy="939019"/>
          </a:xfrm>
          <a:prstGeom prst="rect">
            <a:avLst/>
          </a:prstGeom>
          <a:noFill/>
          <a:ln/>
        </p:spPr>
        <p:txBody>
          <a:bodyPr wrap="none" lIns="0" tIns="0" rIns="0" bIns="0" rtlCol="0" anchor="t"/>
          <a:lstStyle/>
          <a:p>
            <a:pPr algn="l" indent="0" marL="0">
              <a:lnSpc>
                <a:spcPts val="7350"/>
              </a:lnSpc>
              <a:buNone/>
            </a:pPr>
            <a:r>
              <a:rPr lang="en-US" sz="4600" dirty="0">
                <a:solidFill>
                  <a:srgbClr val="E5E0DF"/>
                </a:solidFill>
                <a:latin typeface="Roboto Light" pitchFamily="34" charset="0"/>
                <a:ea typeface="Roboto Light" pitchFamily="34" charset="-122"/>
                <a:cs typeface="Roboto Light" pitchFamily="34" charset="-120"/>
              </a:rPr>
              <a:t>Eğitimli Personel</a:t>
            </a:r>
            <a:endParaRPr lang="en-US" sz="4600" dirty="0"/>
          </a:p>
        </p:txBody>
      </p:sp>
      <p:sp>
        <p:nvSpPr>
          <p:cNvPr id="8" name="Text 6"/>
          <p:cNvSpPr/>
          <p:nvPr/>
        </p:nvSpPr>
        <p:spPr>
          <a:xfrm>
            <a:off x="1876782" y="13116372"/>
            <a:ext cx="10876836" cy="2817056"/>
          </a:xfrm>
          <a:prstGeom prst="rect">
            <a:avLst/>
          </a:prstGeom>
          <a:noFill/>
          <a:ln/>
        </p:spPr>
        <p:txBody>
          <a:bodyPr wrap="square" lIns="0" tIns="0" rIns="0" bIns="0" rtlCol="0" anchor="t"/>
          <a:lstStyle/>
          <a:p>
            <a:pPr algn="l" indent="0" marL="0">
              <a:lnSpc>
                <a:spcPts val="7350"/>
              </a:lnSpc>
              <a:buNone/>
            </a:pPr>
            <a:r>
              <a:rPr lang="en-US" sz="4600" dirty="0">
                <a:solidFill>
                  <a:srgbClr val="E5E0DF"/>
                </a:solidFill>
                <a:latin typeface="Roboto Light" pitchFamily="34" charset="0"/>
                <a:ea typeface="Roboto Light" pitchFamily="34" charset="-122"/>
                <a:cs typeface="Roboto Light" pitchFamily="34" charset="-120"/>
              </a:rPr>
              <a:t>Mutfak ekibimiz hijyen konusunda düzenli eğitimler almakta ve en yüksek standartlarda hizmet vermektedir.</a:t>
            </a:r>
            <a:endParaRPr lang="en-US" sz="4600" dirty="0"/>
          </a:p>
        </p:txBody>
      </p:sp>
      <p:sp>
        <p:nvSpPr>
          <p:cNvPr id="9" name="Shape 7"/>
          <p:cNvSpPr/>
          <p:nvPr/>
        </p:nvSpPr>
        <p:spPr>
          <a:xfrm>
            <a:off x="1384459" y="16895309"/>
            <a:ext cx="11861483" cy="5022547"/>
          </a:xfrm>
          <a:prstGeom prst="roundRect">
            <a:avLst>
              <a:gd name="adj" fmla="val 3926"/>
            </a:avLst>
          </a:prstGeom>
          <a:solidFill>
            <a:srgbClr val="3D3D42"/>
          </a:solidFill>
          <a:ln w="22860">
            <a:solidFill>
              <a:srgbClr val="56565B"/>
            </a:solidFill>
            <a:prstDash val="solid"/>
          </a:ln>
        </p:spPr>
      </p:sp>
      <p:sp>
        <p:nvSpPr>
          <p:cNvPr id="10" name="Text 8"/>
          <p:cNvSpPr/>
          <p:nvPr/>
        </p:nvSpPr>
        <p:spPr>
          <a:xfrm>
            <a:off x="1876782" y="17387681"/>
            <a:ext cx="10876836" cy="939019"/>
          </a:xfrm>
          <a:prstGeom prst="rect">
            <a:avLst/>
          </a:prstGeom>
          <a:noFill/>
          <a:ln/>
        </p:spPr>
        <p:txBody>
          <a:bodyPr wrap="none" lIns="0" tIns="0" rIns="0" bIns="0" rtlCol="0" anchor="t"/>
          <a:lstStyle/>
          <a:p>
            <a:pPr algn="l" indent="0" marL="0">
              <a:lnSpc>
                <a:spcPts val="7350"/>
              </a:lnSpc>
              <a:buNone/>
            </a:pPr>
            <a:r>
              <a:rPr lang="en-US" sz="4600" dirty="0">
                <a:solidFill>
                  <a:srgbClr val="E5E0DF"/>
                </a:solidFill>
                <a:latin typeface="Roboto Light" pitchFamily="34" charset="0"/>
                <a:ea typeface="Roboto Light" pitchFamily="34" charset="-122"/>
                <a:cs typeface="Roboto Light" pitchFamily="34" charset="-120"/>
              </a:rPr>
              <a:t>Kalite Kontrol</a:t>
            </a:r>
            <a:endParaRPr lang="en-US" sz="4600" dirty="0"/>
          </a:p>
        </p:txBody>
      </p:sp>
      <p:sp>
        <p:nvSpPr>
          <p:cNvPr id="11" name="Text 9"/>
          <p:cNvSpPr/>
          <p:nvPr/>
        </p:nvSpPr>
        <p:spPr>
          <a:xfrm>
            <a:off x="1876782" y="18608428"/>
            <a:ext cx="10876836" cy="2817056"/>
          </a:xfrm>
          <a:prstGeom prst="rect">
            <a:avLst/>
          </a:prstGeom>
          <a:noFill/>
          <a:ln/>
        </p:spPr>
        <p:txBody>
          <a:bodyPr wrap="square" lIns="0" tIns="0" rIns="0" bIns="0" rtlCol="0" anchor="t"/>
          <a:lstStyle/>
          <a:p>
            <a:pPr algn="l" indent="0" marL="0">
              <a:lnSpc>
                <a:spcPts val="7350"/>
              </a:lnSpc>
              <a:buNone/>
            </a:pPr>
            <a:r>
              <a:rPr lang="en-US" sz="4600" dirty="0">
                <a:solidFill>
                  <a:srgbClr val="E5E0DF"/>
                </a:solidFill>
                <a:latin typeface="Roboto Light" pitchFamily="34" charset="0"/>
                <a:ea typeface="Roboto Light" pitchFamily="34" charset="-122"/>
                <a:cs typeface="Roboto Light" pitchFamily="34" charset="-120"/>
              </a:rPr>
              <a:t>Her aşamada sıkı kalite kontrol süreçleri uygulayarak yemeklerimizin güvenliğini garanti ediyoruz.</a:t>
            </a:r>
            <a:endParaRPr lang="en-US" sz="4600" dirty="0"/>
          </a:p>
        </p:txBody>
      </p:sp>
      <p:sp>
        <p:nvSpPr>
          <p:cNvPr id="12" name="Text 10"/>
          <p:cNvSpPr/>
          <p:nvPr/>
        </p:nvSpPr>
        <p:spPr>
          <a:xfrm>
            <a:off x="1384459" y="22446069"/>
            <a:ext cx="11861483" cy="1878037"/>
          </a:xfrm>
          <a:prstGeom prst="rect">
            <a:avLst/>
          </a:prstGeom>
          <a:noFill/>
          <a:ln/>
        </p:spPr>
        <p:txBody>
          <a:bodyPr wrap="square" lIns="0" tIns="0" rIns="0" bIns="0" rtlCol="0" anchor="t"/>
          <a:lstStyle/>
          <a:p>
            <a:pPr algn="l" indent="0" marL="0">
              <a:lnSpc>
                <a:spcPts val="7350"/>
              </a:lnSpc>
              <a:buNone/>
            </a:pPr>
            <a:r>
              <a:rPr lang="en-US" sz="4600" dirty="0">
                <a:solidFill>
                  <a:srgbClr val="E5E0DF"/>
                </a:solidFill>
                <a:latin typeface="Roboto Light" pitchFamily="34" charset="0"/>
                <a:ea typeface="Roboto Light" pitchFamily="34" charset="-122"/>
                <a:cs typeface="Roboto Light" pitchFamily="34" charset="-120"/>
              </a:rPr>
              <a:t>Sağlığınız bizim için öncelik, bu yüzden hijyenden asla taviz vermiyoruz!</a:t>
            </a:r>
            <a:endParaRPr lang="en-US" sz="4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14" y="0"/>
            <a:ext cx="14628971" cy="9267539"/>
          </a:xfrm>
          <a:prstGeom prst="rect">
            <a:avLst/>
          </a:prstGeom>
        </p:spPr>
      </p:pic>
      <p:sp>
        <p:nvSpPr>
          <p:cNvPr id="3" name="Text 0"/>
          <p:cNvSpPr/>
          <p:nvPr/>
        </p:nvSpPr>
        <p:spPr>
          <a:xfrm>
            <a:off x="1384459" y="12566488"/>
            <a:ext cx="11861483" cy="2471264"/>
          </a:xfrm>
          <a:prstGeom prst="rect">
            <a:avLst/>
          </a:prstGeom>
          <a:noFill/>
          <a:ln/>
        </p:spPr>
        <p:txBody>
          <a:bodyPr wrap="square" lIns="0" tIns="0" rIns="0" bIns="0" rtlCol="0" anchor="t"/>
          <a:lstStyle/>
          <a:p>
            <a:pPr algn="l" indent="0" marL="0">
              <a:lnSpc>
                <a:spcPts val="9700"/>
              </a:lnSpc>
              <a:buNone/>
            </a:pPr>
            <a:r>
              <a:rPr lang="en-US" sz="7750" dirty="0">
                <a:solidFill>
                  <a:srgbClr val="F2F2F3"/>
                </a:solidFill>
                <a:latin typeface="Poppins Light" pitchFamily="34" charset="0"/>
                <a:ea typeface="Poppins Light" pitchFamily="34" charset="-122"/>
                <a:cs typeface="Poppins Light" pitchFamily="34" charset="-120"/>
              </a:rPr>
              <a:t>Ekonomik Fiyatlarla Kaliteli Beslenme</a:t>
            </a:r>
            <a:endParaRPr lang="en-US" sz="7750" dirty="0"/>
          </a:p>
        </p:txBody>
      </p:sp>
      <p:sp>
        <p:nvSpPr>
          <p:cNvPr id="4" name="Text 1"/>
          <p:cNvSpPr/>
          <p:nvPr/>
        </p:nvSpPr>
        <p:spPr>
          <a:xfrm>
            <a:off x="1384459" y="15593710"/>
            <a:ext cx="11861483" cy="7116942"/>
          </a:xfrm>
          <a:prstGeom prst="rect">
            <a:avLst/>
          </a:prstGeom>
          <a:noFill/>
          <a:ln/>
        </p:spPr>
        <p:txBody>
          <a:bodyPr wrap="square" lIns="0" tIns="0" rIns="0" bIns="0" rtlCol="0" anchor="t"/>
          <a:lstStyle/>
          <a:p>
            <a:pPr algn="l" indent="0" marL="0">
              <a:lnSpc>
                <a:spcPts val="6200"/>
              </a:lnSpc>
              <a:buNone/>
            </a:pPr>
            <a:r>
              <a:rPr lang="en-US" sz="3850" dirty="0">
                <a:solidFill>
                  <a:srgbClr val="E5E0DF"/>
                </a:solidFill>
                <a:latin typeface="Roboto Light" pitchFamily="34" charset="0"/>
                <a:ea typeface="Roboto Light" pitchFamily="34" charset="-122"/>
                <a:cs typeface="Roboto Light" pitchFamily="34" charset="-120"/>
              </a:rPr>
              <a:t>Dışarıda yemek maliyetleri her geçen gün artarken, ECZA YEMEK olarak işletmenize uygun fiyatlarla lezzetli ve besleyici öğle yemekleri sunuyoruz. Toplu sipariş avantajlarımızla yemek bütçenizi öngörülebilir ve kontrol edilebilir hale getiriyoruz. Böylece çalışanlarınıza değerli bir yan hak sunarken işletme giderlerinizi de optimize edebilirsiniz. Rekabetçi fiyatlarımız ve esnek ödeme seçeneklerimiz hakkında detaylı bilgi için hemen bizimle iletişime geçin.</a:t>
            </a:r>
            <a:endParaRPr lang="en-US" sz="3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2025-04-06T15:22:30Z</dcterms:created>
  <dcterms:modified xsi:type="dcterms:W3CDTF">2025-04-06T15:22:30Z</dcterms:modified>
</cp:coreProperties>
</file>